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75" d="100"/>
          <a:sy n="75" d="100"/>
        </p:scale>
        <p:origin x="-70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F567792-C6E4-4BF6-9C89-62D4B34528C1}" type="datetimeFigureOut">
              <a:rPr lang="fr-FR"/>
              <a:pPr>
                <a:defRPr/>
              </a:pPr>
              <a:t>18/05/2016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6F560BF-13B5-43DF-85C9-BCA932A6D437}"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Arial" charset="0"/>
      </a:defRPr>
    </a:lvl1pPr>
    <a:lvl2pPr marL="457200" algn="l" defTabSz="457200" rtl="0" fontAlgn="base">
      <a:spcBef>
        <a:spcPct val="30000"/>
      </a:spcBef>
      <a:spcAft>
        <a:spcPct val="0"/>
      </a:spcAft>
      <a:defRPr sz="1200" kern="1200">
        <a:solidFill>
          <a:schemeClr val="tx1"/>
        </a:solidFill>
        <a:latin typeface="+mn-lt"/>
        <a:ea typeface="+mn-ea"/>
        <a:cs typeface="Arial" charset="0"/>
      </a:defRPr>
    </a:lvl2pPr>
    <a:lvl3pPr marL="914400" algn="l" defTabSz="457200" rtl="0" fontAlgn="base">
      <a:spcBef>
        <a:spcPct val="30000"/>
      </a:spcBef>
      <a:spcAft>
        <a:spcPct val="0"/>
      </a:spcAft>
      <a:defRPr sz="1200" kern="1200">
        <a:solidFill>
          <a:schemeClr val="tx1"/>
        </a:solidFill>
        <a:latin typeface="+mn-lt"/>
        <a:ea typeface="+mn-ea"/>
        <a:cs typeface="Arial" charset="0"/>
      </a:defRPr>
    </a:lvl3pPr>
    <a:lvl4pPr marL="1371600" algn="l" defTabSz="457200" rtl="0" fontAlgn="base">
      <a:spcBef>
        <a:spcPct val="30000"/>
      </a:spcBef>
      <a:spcAft>
        <a:spcPct val="0"/>
      </a:spcAft>
      <a:defRPr sz="1200" kern="1200">
        <a:solidFill>
          <a:schemeClr val="tx1"/>
        </a:solidFill>
        <a:latin typeface="+mn-lt"/>
        <a:ea typeface="+mn-ea"/>
        <a:cs typeface="Arial" charset="0"/>
      </a:defRPr>
    </a:lvl4pPr>
    <a:lvl5pPr marL="1828800" algn="l" defTabSz="457200" rtl="0" fontAlgn="base">
      <a:spcBef>
        <a:spcPct val="30000"/>
      </a:spcBef>
      <a:spcAft>
        <a:spcPct val="0"/>
      </a:spcAft>
      <a:defRPr sz="1200" kern="1200">
        <a:solidFill>
          <a:schemeClr val="tx1"/>
        </a:solidFill>
        <a:latin typeface="+mn-lt"/>
        <a:ea typeface="+mn-ea"/>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education.gouv.fr/pid25535/bulletin_officiel.html?cid_bo=81597"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education.gouv.fr/pid25535/bulletin_officiel.html?cid_bo=91164"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16386" name="Espace réservé des commentaires 2"/>
          <p:cNvSpPr>
            <a:spLocks noGrp="1"/>
          </p:cNvSpPr>
          <p:nvPr>
            <p:ph type="body" idx="1"/>
          </p:nvPr>
        </p:nvSpPr>
        <p:spPr bwMode="auto">
          <a:noFill/>
        </p:spPr>
        <p:txBody>
          <a:bodyPr/>
          <a:lstStyle/>
          <a:p>
            <a:pPr>
              <a:spcBef>
                <a:spcPct val="0"/>
              </a:spcBef>
            </a:pPr>
            <a:r>
              <a:rPr lang="fr-FR" smtClean="0"/>
              <a:t>La scolarité constitue un parcours cohérent, où chaque discipline, chaque enseignement, s'inscrit dans une complémentarité avec les autres. </a:t>
            </a:r>
          </a:p>
          <a:p>
            <a:pPr>
              <a:spcBef>
                <a:spcPct val="0"/>
              </a:spcBef>
            </a:pPr>
            <a:r>
              <a:rPr lang="fr-FR" smtClean="0"/>
              <a:t>Inscrire la scolarité dans un parcours cohérent, c'est aussi tenir compte du poids des déterminismes économiques et sociaux. Ceci passe par une École ouverte et inclusive.</a:t>
            </a:r>
          </a:p>
          <a:p>
            <a:pPr>
              <a:spcBef>
                <a:spcPct val="0"/>
              </a:spcBef>
            </a:pPr>
            <a:r>
              <a:rPr lang="fr-FR" smtClean="0"/>
              <a:t>C'est tout au long de cette scolarité que les valeurs de la République prennent sens. C'est en franchissant le seuil de l’École que les élèves appréhendent concrètement ce qui leur paraît parfois abstrait : la République laïque et ses valeurs. Le renforcement de la transmission et de l'appropriation des valeurs républicaines s'inscrit au cœur des missions de l'École. Elles contribuent à l'insertion professionnelle, sociale et citoyenne réussie des élèves.</a:t>
            </a:r>
          </a:p>
          <a:p>
            <a:pPr>
              <a:spcBef>
                <a:spcPct val="0"/>
              </a:spcBef>
            </a:pPr>
            <a:endParaRPr lang="fr-FR" smtClean="0"/>
          </a:p>
        </p:txBody>
      </p:sp>
      <p:sp>
        <p:nvSpPr>
          <p:cNvPr id="1638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AEE4824-E1DC-471A-A2EB-13C152D0C682}" type="slidenum">
              <a:rPr lang="fr-FR">
                <a:cs typeface="Arial" charset="0"/>
              </a:rPr>
              <a:pPr fontAlgn="base">
                <a:spcBef>
                  <a:spcPct val="0"/>
                </a:spcBef>
                <a:spcAft>
                  <a:spcPct val="0"/>
                </a:spcAft>
                <a:defRPr/>
              </a:pPr>
              <a:t>2</a:t>
            </a:fld>
            <a:endParaRPr lang="fr-FR">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4818" name="Espace réservé des commentaires 2"/>
          <p:cNvSpPr>
            <a:spLocks noGrp="1"/>
          </p:cNvSpPr>
          <p:nvPr>
            <p:ph type="body" idx="1"/>
          </p:nvPr>
        </p:nvSpPr>
        <p:spPr bwMode="auto">
          <a:noFill/>
        </p:spPr>
        <p:txBody>
          <a:bodyPr/>
          <a:lstStyle/>
          <a:p>
            <a:pPr>
              <a:spcBef>
                <a:spcPct val="0"/>
              </a:spcBef>
            </a:pPr>
            <a:r>
              <a:rPr lang="fr-FR" smtClean="0"/>
              <a:t>Le Parcours Avenir (second degré), pour aider chaque élève à choisir son orientation, c'est aussi prévoir des </a:t>
            </a:r>
            <a:r>
              <a:rPr lang="fr-FR" b="1" smtClean="0"/>
              <a:t>procédures d'affectation</a:t>
            </a:r>
            <a:r>
              <a:rPr lang="fr-FR" smtClean="0"/>
              <a:t> plus justes, correspondant mieux aux possibilités et aux choix de chacun.</a:t>
            </a:r>
          </a:p>
          <a:p>
            <a:pPr>
              <a:spcBef>
                <a:spcPct val="0"/>
              </a:spcBef>
            </a:pPr>
            <a:endParaRPr lang="fr-FR" smtClean="0"/>
          </a:p>
          <a:p>
            <a:pPr>
              <a:spcBef>
                <a:spcPct val="0"/>
              </a:spcBef>
            </a:pPr>
            <a:r>
              <a:rPr lang="fr-FR" smtClean="0"/>
              <a:t>Concernant le décrochage scolaire : Aujourd'hui, 110 000 jeunes sortent encore chaque année du système éducatif sans diplôme et, au total, ils sont près de 500 000 jeunes de 18 à 24 ans actuellement sans diplôme. Le </a:t>
            </a:r>
            <a:r>
              <a:rPr lang="fr-FR" u="sng" smtClean="0"/>
              <a:t>plan « Tous mobilisés pour vaincre le décrochage scolaire »</a:t>
            </a:r>
            <a:r>
              <a:rPr lang="fr-FR" smtClean="0"/>
              <a:t> continue à se mettre en œuvre.</a:t>
            </a:r>
          </a:p>
          <a:p>
            <a:pPr>
              <a:spcBef>
                <a:spcPct val="0"/>
              </a:spcBef>
            </a:pPr>
            <a:r>
              <a:rPr lang="fr-FR" smtClean="0"/>
              <a:t>   </a:t>
            </a:r>
          </a:p>
        </p:txBody>
      </p:sp>
      <p:sp>
        <p:nvSpPr>
          <p:cNvPr id="34819"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2CC086-CFDB-4C22-919B-3DA181ECACCB}" type="slidenum">
              <a:rPr lang="fr-FR">
                <a:cs typeface="Arial" charset="0"/>
              </a:rPr>
              <a:pPr fontAlgn="base">
                <a:spcBef>
                  <a:spcPct val="0"/>
                </a:spcBef>
                <a:spcAft>
                  <a:spcPct val="0"/>
                </a:spcAft>
                <a:defRPr/>
              </a:pPr>
              <a:t>11</a:t>
            </a:fld>
            <a:endParaRPr lang="fr-FR">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6866" name="Espace réservé des commentaires 2"/>
          <p:cNvSpPr>
            <a:spLocks noGrp="1"/>
          </p:cNvSpPr>
          <p:nvPr>
            <p:ph type="body" idx="1"/>
          </p:nvPr>
        </p:nvSpPr>
        <p:spPr bwMode="auto">
          <a:noFill/>
        </p:spPr>
        <p:txBody>
          <a:bodyPr/>
          <a:lstStyle/>
          <a:p>
            <a:pPr>
              <a:spcBef>
                <a:spcPct val="0"/>
              </a:spcBef>
            </a:pPr>
            <a:r>
              <a:rPr lang="fr-FR" smtClean="0"/>
              <a:t>Ce parcours, dont les finalités et modalités de mise en œuvre seront précisées dans un référentiel à paraître.</a:t>
            </a:r>
          </a:p>
          <a:p>
            <a:pPr>
              <a:spcBef>
                <a:spcPct val="0"/>
              </a:spcBef>
            </a:pPr>
            <a:r>
              <a:rPr lang="fr-FR" smtClean="0"/>
              <a:t>Les réservistes citoyens de l'éducation nationale sont une ressource supplémentaire essentielle pour contribuer, aux côtés des enseignants et en appui aux écoles et établissements, à l'ensemble des actions se rapportant au parcours citoyen. Le portail « Valeurs de la République » mis en ligne par Réseau Canopé fin 2015 met à la disposition des enseignants un ensemble de ressources pédagogiques pour conduire le travail avec les classes.</a:t>
            </a:r>
          </a:p>
        </p:txBody>
      </p:sp>
      <p:sp>
        <p:nvSpPr>
          <p:cNvPr id="3686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0EC992-E27F-4E9A-8D0B-722C3A35C18B}" type="slidenum">
              <a:rPr lang="fr-FR">
                <a:cs typeface="Arial" charset="0"/>
              </a:rPr>
              <a:pPr fontAlgn="base">
                <a:spcBef>
                  <a:spcPct val="0"/>
                </a:spcBef>
                <a:spcAft>
                  <a:spcPct val="0"/>
                </a:spcAft>
                <a:defRPr/>
              </a:pPr>
              <a:t>12</a:t>
            </a:fld>
            <a:endParaRPr lang="fr-FR">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8914" name="Espace réservé des commentaires 2"/>
          <p:cNvSpPr>
            <a:spLocks noGrp="1"/>
          </p:cNvSpPr>
          <p:nvPr>
            <p:ph type="body" idx="1"/>
          </p:nvPr>
        </p:nvSpPr>
        <p:spPr bwMode="auto">
          <a:noFill/>
        </p:spPr>
        <p:txBody>
          <a:bodyPr/>
          <a:lstStyle/>
          <a:p>
            <a:pPr>
              <a:spcBef>
                <a:spcPct val="0"/>
              </a:spcBef>
            </a:pPr>
            <a:r>
              <a:rPr lang="fr-FR" smtClean="0"/>
              <a:t>Outre leur contribution à la vie et aux projets des écoles et établissements qui les accueillent, les </a:t>
            </a:r>
            <a:r>
              <a:rPr lang="fr-FR" b="1" smtClean="0"/>
              <a:t>volontaires du service civique</a:t>
            </a:r>
            <a:r>
              <a:rPr lang="fr-FR" smtClean="0"/>
              <a:t>, par l'exemple de leur engagement au service de la collectivité, œuvrent activement à la transmission des valeurs de la République. </a:t>
            </a:r>
          </a:p>
        </p:txBody>
      </p:sp>
      <p:sp>
        <p:nvSpPr>
          <p:cNvPr id="38915"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76B5E7-45C6-407D-8D07-4E933085DC4D}" type="slidenum">
              <a:rPr lang="fr-FR">
                <a:cs typeface="Arial" charset="0"/>
              </a:rPr>
              <a:pPr fontAlgn="base">
                <a:spcBef>
                  <a:spcPct val="0"/>
                </a:spcBef>
                <a:spcAft>
                  <a:spcPct val="0"/>
                </a:spcAft>
                <a:defRPr/>
              </a:pPr>
              <a:t>13</a:t>
            </a:fld>
            <a:endParaRPr lang="fr-FR">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40962" name="Espace réservé des commentaires 2"/>
          <p:cNvSpPr>
            <a:spLocks noGrp="1"/>
          </p:cNvSpPr>
          <p:nvPr>
            <p:ph type="body" idx="1"/>
          </p:nvPr>
        </p:nvSpPr>
        <p:spPr bwMode="auto">
          <a:noFill/>
        </p:spPr>
        <p:txBody>
          <a:bodyPr/>
          <a:lstStyle/>
          <a:p>
            <a:pPr>
              <a:spcBef>
                <a:spcPct val="0"/>
              </a:spcBef>
            </a:pPr>
            <a:r>
              <a:rPr lang="fr-FR" b="1" smtClean="0"/>
              <a:t>Des mallettes des parents généralisées </a:t>
            </a:r>
            <a:r>
              <a:rPr lang="fr-FR" smtClean="0"/>
              <a:t>pour être proposées par la DSDEN aux équipes volontaires.</a:t>
            </a:r>
          </a:p>
          <a:p>
            <a:pPr>
              <a:spcBef>
                <a:spcPct val="0"/>
              </a:spcBef>
            </a:pPr>
            <a:r>
              <a:rPr lang="fr-FR" smtClean="0"/>
              <a:t>Des outils spécifiques sont accessibles en ligne et seront prochainement enrichis sur le site </a:t>
            </a:r>
            <a:r>
              <a:rPr lang="fr-FR" u="sng" smtClean="0"/>
              <a:t>http://pedt.education.gouv.fr/</a:t>
            </a:r>
            <a:r>
              <a:rPr lang="fr-FR" smtClean="0"/>
              <a:t>.</a:t>
            </a:r>
          </a:p>
          <a:p>
            <a:pPr>
              <a:spcBef>
                <a:spcPct val="0"/>
              </a:spcBef>
            </a:pPr>
            <a:endParaRPr lang="fr-FR" smtClean="0"/>
          </a:p>
          <a:p>
            <a:pPr>
              <a:spcBef>
                <a:spcPct val="0"/>
              </a:spcBef>
            </a:pPr>
            <a:r>
              <a:rPr lang="fr-FR" smtClean="0"/>
              <a:t>S'agissant du PPMS, la dimension éducative (information aux parents, sensibilisation aux risques majeurs des élèves de l'école primaire au lycée) est une composante essentielle de ce dispositif. Les élèves peuvent ainsi, dès le primaire, développer une </a:t>
            </a:r>
            <a:r>
              <a:rPr lang="fr-FR" b="1" smtClean="0"/>
              <a:t>culture de la prévention du risque</a:t>
            </a:r>
            <a:r>
              <a:rPr lang="fr-FR" smtClean="0"/>
              <a:t> en prenant progressivement conscience et connaissance de leur environnement et en adoptant les comportements les plus adaptés à leur bien-être et celui de leurs camarades. </a:t>
            </a:r>
          </a:p>
          <a:p>
            <a:pPr>
              <a:spcBef>
                <a:spcPct val="0"/>
              </a:spcBef>
            </a:pPr>
            <a:r>
              <a:rPr lang="fr-FR" smtClean="0"/>
              <a:t> </a:t>
            </a:r>
          </a:p>
        </p:txBody>
      </p:sp>
      <p:sp>
        <p:nvSpPr>
          <p:cNvPr id="4096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CC3DBE-1764-45A7-A680-D8860FDA2F7E}" type="slidenum">
              <a:rPr lang="fr-FR">
                <a:cs typeface="Arial" charset="0"/>
              </a:rPr>
              <a:pPr fontAlgn="base">
                <a:spcBef>
                  <a:spcPct val="0"/>
                </a:spcBef>
                <a:spcAft>
                  <a:spcPct val="0"/>
                </a:spcAft>
                <a:defRPr/>
              </a:pPr>
              <a:t>14</a:t>
            </a:fld>
            <a:endParaRPr lang="fr-FR">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18434" name="Espace réservé des commentaires 2"/>
          <p:cNvSpPr>
            <a:spLocks noGrp="1"/>
          </p:cNvSpPr>
          <p:nvPr>
            <p:ph type="body" idx="1"/>
          </p:nvPr>
        </p:nvSpPr>
        <p:spPr bwMode="auto">
          <a:noFill/>
        </p:spPr>
        <p:txBody>
          <a:bodyPr/>
          <a:lstStyle/>
          <a:p>
            <a:pPr>
              <a:spcBef>
                <a:spcPct val="0"/>
              </a:spcBef>
            </a:pPr>
            <a:r>
              <a:rPr lang="fr-FR" smtClean="0"/>
              <a:t>Ces nouveaux programmes 2016 précisent les enjeux et les objectifs de formation pour chaque cycle et mettent en évidence la contribution des différents enseignements à l'acquisition de chacun des cinq domaines de formation du socle commun de connaissances, de compétences et de culture (Ressources d'accompagnement publiées  sur EDUSCOL et formation M@gistère).</a:t>
            </a:r>
          </a:p>
          <a:p>
            <a:pPr>
              <a:spcBef>
                <a:spcPct val="0"/>
              </a:spcBef>
            </a:pPr>
            <a:r>
              <a:rPr lang="fr-FR" smtClean="0"/>
              <a:t>La mise en œuvre des enseignements de ce cycle 3 exige une </a:t>
            </a:r>
            <a:r>
              <a:rPr lang="fr-FR" b="1" smtClean="0"/>
              <a:t>coopération plus large et plus approfondie entre les enseignants des premier et second degrés.</a:t>
            </a:r>
            <a:r>
              <a:rPr lang="fr-FR" smtClean="0"/>
              <a:t> Les </a:t>
            </a:r>
            <a:r>
              <a:rPr lang="fr-FR" u="sng" smtClean="0"/>
              <a:t>conseils école-collège</a:t>
            </a:r>
            <a:r>
              <a:rPr lang="fr-FR" smtClean="0"/>
              <a:t> ont amorcé ce mouvement, en s'attachant à construire des diagnostics concertés, à formaliser les progressions des apprentissages d'un niveau à l'autre et à définir les conditions d'un meilleur suivi du parcours des élèves de l'école au collège ; coordonnateurs de l'élaboration du projet d'école, les directeurs d'école sont naturellement amenés à prendre toute leur place dans cette instance.</a:t>
            </a:r>
          </a:p>
          <a:p>
            <a:pPr>
              <a:spcBef>
                <a:spcPct val="0"/>
              </a:spcBef>
            </a:pPr>
            <a:endParaRPr lang="fr-FR" smtClean="0"/>
          </a:p>
          <a:p>
            <a:pPr>
              <a:spcBef>
                <a:spcPct val="0"/>
              </a:spcBef>
            </a:pPr>
            <a:r>
              <a:rPr lang="fr-FR" smtClean="0"/>
              <a:t>En ce qui concerne l’évaluation : . Les attendus de fin de cycle étant précisés dans les programmes, les équipes enseignantes, les élèves et leurs familles disposent de repères pour mesurer leur acquisition (Banque d'outils d’évaluation sur EDUSCOL). </a:t>
            </a:r>
          </a:p>
          <a:p>
            <a:pPr>
              <a:spcBef>
                <a:spcPct val="0"/>
              </a:spcBef>
            </a:pPr>
            <a:r>
              <a:rPr lang="fr-FR" smtClean="0"/>
              <a:t> </a:t>
            </a:r>
          </a:p>
          <a:p>
            <a:pPr>
              <a:spcBef>
                <a:spcPct val="0"/>
              </a:spcBef>
            </a:pPr>
            <a:endParaRPr lang="fr-FR" smtClean="0"/>
          </a:p>
        </p:txBody>
      </p:sp>
      <p:sp>
        <p:nvSpPr>
          <p:cNvPr id="18435"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F8201E-2F1B-412E-B13C-B884F970C75A}" type="slidenum">
              <a:rPr lang="fr-FR">
                <a:cs typeface="Arial" charset="0"/>
              </a:rPr>
              <a:pPr fontAlgn="base">
                <a:spcBef>
                  <a:spcPct val="0"/>
                </a:spcBef>
                <a:spcAft>
                  <a:spcPct val="0"/>
                </a:spcAft>
                <a:defRPr/>
              </a:pPr>
              <a:t>3</a:t>
            </a:fld>
            <a:endParaRPr lang="fr-FR">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0482" name="Espace réservé des commentaires 2"/>
          <p:cNvSpPr>
            <a:spLocks noGrp="1"/>
          </p:cNvSpPr>
          <p:nvPr>
            <p:ph type="body" idx="1"/>
          </p:nvPr>
        </p:nvSpPr>
        <p:spPr bwMode="auto">
          <a:noFill/>
        </p:spPr>
        <p:txBody>
          <a:bodyPr/>
          <a:lstStyle/>
          <a:p>
            <a:pPr>
              <a:spcBef>
                <a:spcPct val="0"/>
              </a:spcBef>
            </a:pPr>
            <a:r>
              <a:rPr lang="fr-FR" smtClean="0"/>
              <a:t>Concernant les ELCO :</a:t>
            </a:r>
          </a:p>
          <a:p>
            <a:pPr>
              <a:spcBef>
                <a:spcPct val="0"/>
              </a:spcBef>
            </a:pPr>
            <a:r>
              <a:rPr lang="fr-FR" smtClean="0"/>
              <a:t>Les </a:t>
            </a:r>
            <a:r>
              <a:rPr lang="fr-FR" b="1" smtClean="0"/>
              <a:t>enseignements de langue et de culture d'origine (Elco)</a:t>
            </a:r>
            <a:r>
              <a:rPr lang="fr-FR" smtClean="0"/>
              <a:t> seront dispensés en sus des 24 heures habituelles, et seront ouverts à partir de la classe de CE1 à tous les élèves volontaires, quels que soient leur origine, leur nationalité et leur niveau linguistique de départ. Les compétences acquises par les élèves seront évaluées.  </a:t>
            </a:r>
          </a:p>
          <a:p>
            <a:pPr>
              <a:spcBef>
                <a:spcPct val="0"/>
              </a:spcBef>
            </a:pPr>
            <a:endParaRPr lang="fr-FR" smtClean="0"/>
          </a:p>
        </p:txBody>
      </p:sp>
      <p:sp>
        <p:nvSpPr>
          <p:cNvPr id="2048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4E901F-8D58-4408-80F9-4571D64B4159}" type="slidenum">
              <a:rPr lang="fr-FR">
                <a:cs typeface="Arial" charset="0"/>
              </a:rPr>
              <a:pPr fontAlgn="base">
                <a:spcBef>
                  <a:spcPct val="0"/>
                </a:spcBef>
                <a:spcAft>
                  <a:spcPct val="0"/>
                </a:spcAft>
                <a:defRPr/>
              </a:pPr>
              <a:t>4</a:t>
            </a:fld>
            <a:endParaRPr lang="fr-F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2530" name="Espace réservé des commentaires 2"/>
          <p:cNvSpPr>
            <a:spLocks noGrp="1"/>
          </p:cNvSpPr>
          <p:nvPr>
            <p:ph type="body" idx="1"/>
          </p:nvPr>
        </p:nvSpPr>
        <p:spPr bwMode="auto">
          <a:noFill/>
        </p:spPr>
        <p:txBody>
          <a:bodyPr/>
          <a:lstStyle/>
          <a:p>
            <a:pPr>
              <a:spcBef>
                <a:spcPct val="0"/>
              </a:spcBef>
            </a:pPr>
            <a:r>
              <a:rPr lang="fr-FR" smtClean="0"/>
              <a:t>Développement et renforcement des dispositifs : « plus de maîtres que de classes », scolarisation des enfants de moins de trois ans, remplacement pour la formation continue des maîtres.</a:t>
            </a:r>
          </a:p>
          <a:p>
            <a:pPr>
              <a:spcBef>
                <a:spcPct val="0"/>
              </a:spcBef>
            </a:pPr>
            <a:endParaRPr lang="fr-FR" smtClean="0"/>
          </a:p>
          <a:p>
            <a:pPr>
              <a:spcBef>
                <a:spcPct val="0"/>
              </a:spcBef>
            </a:pPr>
            <a:r>
              <a:rPr lang="fr-FR" smtClean="0"/>
              <a:t>Les 18 heures inscrites au titre des obligations réglementaires de service ne sauraient suffire à répondre à l'ensemble des besoins, accrus par la rénovation des cycles, des enseignements et de l'évaluation. </a:t>
            </a:r>
          </a:p>
          <a:p>
            <a:pPr>
              <a:spcBef>
                <a:spcPct val="0"/>
              </a:spcBef>
            </a:pPr>
            <a:r>
              <a:rPr lang="fr-FR" smtClean="0"/>
              <a:t>Dans la perspective d'une formation continue davantage en phase avec les besoins des personnels, tant du point de vue des contenus, du format que des modalités retenues, un Comité national d'orientation de la formation du premier degré a été mis en place pour formuler des propositions qui redonnent à la formation une place centrale.  </a:t>
            </a:r>
          </a:p>
          <a:p>
            <a:pPr>
              <a:spcBef>
                <a:spcPct val="0"/>
              </a:spcBef>
            </a:pPr>
            <a:r>
              <a:rPr lang="fr-FR" smtClean="0"/>
              <a:t>   </a:t>
            </a:r>
          </a:p>
        </p:txBody>
      </p:sp>
      <p:sp>
        <p:nvSpPr>
          <p:cNvPr id="22531"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1D717B-B87E-4FEB-941D-B0FA098ADDF5}" type="slidenum">
              <a:rPr lang="fr-FR">
                <a:cs typeface="Arial" charset="0"/>
              </a:rPr>
              <a:pPr fontAlgn="base">
                <a:spcBef>
                  <a:spcPct val="0"/>
                </a:spcBef>
                <a:spcAft>
                  <a:spcPct val="0"/>
                </a:spcAft>
                <a:defRPr/>
              </a:pPr>
              <a:t>5</a:t>
            </a:fld>
            <a:endParaRPr lang="fr-FR">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4578" name="Espace réservé des commentaires 2"/>
          <p:cNvSpPr>
            <a:spLocks noGrp="1"/>
          </p:cNvSpPr>
          <p:nvPr>
            <p:ph type="body" idx="1"/>
          </p:nvPr>
        </p:nvSpPr>
        <p:spPr bwMode="auto">
          <a:noFill/>
        </p:spPr>
        <p:txBody>
          <a:bodyPr/>
          <a:lstStyle/>
          <a:p>
            <a:pPr>
              <a:spcBef>
                <a:spcPct val="0"/>
              </a:spcBef>
            </a:pPr>
            <a:r>
              <a:rPr lang="fr-FR" smtClean="0"/>
              <a:t>Cette évaluation nécessite de la souplesse dans sa mise en œuvre pour tenir compte des différences d'âge et de maturité entre les enfants au sein d'une même classe et faire en sorte que chacun progresse et se développe harmonieusement. Pour pratiquer cette </a:t>
            </a:r>
            <a:r>
              <a:rPr lang="fr-FR" b="1" smtClean="0"/>
              <a:t>évaluation positive</a:t>
            </a:r>
            <a:r>
              <a:rPr lang="fr-FR" smtClean="0"/>
              <a:t>, il convient de définir des critères d'évaluation et des observables permettant d'objectiver les progrès réalisés par chaque enfant (Voir les documents sur Éduscol). </a:t>
            </a:r>
          </a:p>
        </p:txBody>
      </p:sp>
      <p:sp>
        <p:nvSpPr>
          <p:cNvPr id="24579"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A41767-E802-4385-8DED-3D723E7AC605}" type="slidenum">
              <a:rPr lang="fr-FR">
                <a:cs typeface="Arial" charset="0"/>
              </a:rPr>
              <a:pPr fontAlgn="base">
                <a:spcBef>
                  <a:spcPct val="0"/>
                </a:spcBef>
                <a:spcAft>
                  <a:spcPct val="0"/>
                </a:spcAft>
                <a:defRPr/>
              </a:pPr>
              <a:t>6</a:t>
            </a:fld>
            <a:endParaRPr lang="fr-FR">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lstStyle/>
          <a:p>
            <a:pPr>
              <a:lnSpc>
                <a:spcPct val="90000"/>
              </a:lnSpc>
              <a:spcBef>
                <a:spcPct val="0"/>
              </a:spcBef>
            </a:pPr>
            <a:r>
              <a:rPr lang="fr-FR" smtClean="0"/>
              <a:t>Lorsque les élèves rencontrent des difficultés dans leurs apprentissages, une aide leur est apportée par les enseignants. Pour certains élèves, cet accompagnement pédagogique peut ne pas suffire. Le travail spécifique des personnels des Rased, enseignants spécialisés et psychologues scolaires, complémentaire de celui des enseignants dans les classes, permet d'apporter en équipe une meilleure réponse aux difficultés d'apprentissage et d'adaptation aux exigences scolaires qu'éprouvent certains élèves. </a:t>
            </a:r>
          </a:p>
          <a:p>
            <a:pPr>
              <a:lnSpc>
                <a:spcPct val="90000"/>
              </a:lnSpc>
              <a:spcBef>
                <a:spcPct val="0"/>
              </a:spcBef>
            </a:pPr>
            <a:endParaRPr lang="fr-FR" u="sng" smtClean="0"/>
          </a:p>
          <a:p>
            <a:pPr>
              <a:lnSpc>
                <a:spcPct val="90000"/>
              </a:lnSpc>
              <a:spcBef>
                <a:spcPct val="0"/>
              </a:spcBef>
            </a:pPr>
            <a:r>
              <a:rPr lang="fr-FR" smtClean="0"/>
              <a:t>L'organisation des aides en fonction des besoins repérés dans les écoles et le pilotage de l'action du Rased sont précisés dans la </a:t>
            </a:r>
            <a:r>
              <a:rPr lang="fr-FR" u="sng" smtClean="0">
                <a:hlinkClick r:id="rId3"/>
              </a:rPr>
              <a:t>circulaire n°2014-107 du 18 août 201</a:t>
            </a:r>
            <a:endParaRPr lang="fr-FR" smtClean="0"/>
          </a:p>
          <a:p>
            <a:pPr>
              <a:lnSpc>
                <a:spcPct val="90000"/>
              </a:lnSpc>
              <a:spcBef>
                <a:spcPct val="0"/>
              </a:spcBef>
            </a:pPr>
            <a:endParaRPr lang="fr-FR" smtClean="0"/>
          </a:p>
          <a:p>
            <a:pPr>
              <a:lnSpc>
                <a:spcPct val="90000"/>
              </a:lnSpc>
              <a:spcBef>
                <a:spcPct val="0"/>
              </a:spcBef>
            </a:pPr>
            <a:endParaRPr lang="fr-FR"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6A5B43-098A-4585-871F-4082529599A0}" type="slidenum">
              <a:rPr lang="fr-FR">
                <a:cs typeface="Arial" charset="0"/>
              </a:rPr>
              <a:pPr fontAlgn="base">
                <a:spcBef>
                  <a:spcPct val="0"/>
                </a:spcBef>
                <a:spcAft>
                  <a:spcPct val="0"/>
                </a:spcAft>
                <a:defRPr/>
              </a:pPr>
              <a:t>7</a:t>
            </a:fld>
            <a:endParaRPr lang="fr-FR">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8674" name="Espace réservé des commentaires 2"/>
          <p:cNvSpPr>
            <a:spLocks noGrp="1"/>
          </p:cNvSpPr>
          <p:nvPr>
            <p:ph type="body" idx="1"/>
          </p:nvPr>
        </p:nvSpPr>
        <p:spPr bwMode="auto">
          <a:noFill/>
        </p:spPr>
        <p:txBody>
          <a:bodyPr/>
          <a:lstStyle/>
          <a:p>
            <a:pPr>
              <a:spcBef>
                <a:spcPct val="0"/>
              </a:spcBef>
            </a:pPr>
            <a:r>
              <a:rPr lang="fr-FR" smtClean="0"/>
              <a:t>Pour favoriser la diversification et la différenciation des pratiques pédagogiques, l'</a:t>
            </a:r>
            <a:r>
              <a:rPr lang="fr-FR" b="1" smtClean="0"/>
              <a:t>organisation des enseignements disciplinaires</a:t>
            </a:r>
            <a:r>
              <a:rPr lang="fr-FR" smtClean="0"/>
              <a:t> est redéfinie en associant les enseignements communs, les enseignements d'accompagnement personnalisé (pour soutenir et approfondir les apprentissages), et les enseignements pratiques interdisciplinaires (pour croiser les connaissances et mettre en œuvre de nouvelles compétences grâce à la démarche de projet et à une approche plus concrète des savoirs). Les apprentissages fondamentaux sont ainsi renforcés tout en étant désormais enseignés selon des modalités diverses, de manière à soutenir la capacité d'apprendre et de progresser de tous les élèves.</a:t>
            </a:r>
          </a:p>
          <a:p>
            <a:pPr>
              <a:spcBef>
                <a:spcPct val="0"/>
              </a:spcBef>
            </a:pPr>
            <a:r>
              <a:rPr lang="fr-FR" smtClean="0"/>
              <a:t>Les référentiels des </a:t>
            </a:r>
            <a:r>
              <a:rPr lang="fr-FR" b="1" smtClean="0"/>
              <a:t>quatre parcours éducatifs</a:t>
            </a:r>
            <a:r>
              <a:rPr lang="fr-FR" smtClean="0"/>
              <a:t> (parcours citoyen, parcours Avenir, parcours d'éducation artistique et culturelle, parcours éducatif de santé) complètent le corpus curriculaire applicable au collège.</a:t>
            </a:r>
          </a:p>
          <a:p>
            <a:pPr>
              <a:spcBef>
                <a:spcPct val="0"/>
              </a:spcBef>
            </a:pPr>
            <a:endParaRPr lang="fr-FR" smtClean="0"/>
          </a:p>
          <a:p>
            <a:pPr>
              <a:spcBef>
                <a:spcPct val="0"/>
              </a:spcBef>
            </a:pPr>
            <a:endParaRPr lang="fr-FR" smtClean="0"/>
          </a:p>
          <a:p>
            <a:pPr>
              <a:spcBef>
                <a:spcPct val="0"/>
              </a:spcBef>
            </a:pPr>
            <a:endParaRPr lang="fr-FR" smtClean="0"/>
          </a:p>
          <a:p>
            <a:pPr>
              <a:spcBef>
                <a:spcPct val="0"/>
              </a:spcBef>
            </a:pPr>
            <a:endParaRPr lang="fr-FR" smtClean="0"/>
          </a:p>
        </p:txBody>
      </p:sp>
      <p:sp>
        <p:nvSpPr>
          <p:cNvPr id="28675"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7335B2-47AB-46CD-9634-C9977D9327BF}" type="slidenum">
              <a:rPr lang="fr-FR">
                <a:cs typeface="Arial" charset="0"/>
              </a:rPr>
              <a:pPr fontAlgn="base">
                <a:spcBef>
                  <a:spcPct val="0"/>
                </a:spcBef>
                <a:spcAft>
                  <a:spcPct val="0"/>
                </a:spcAft>
                <a:defRPr/>
              </a:pPr>
              <a:t>8</a:t>
            </a:fld>
            <a:endParaRPr lang="fr-FR">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0722" name="Espace réservé des commentaires 2"/>
          <p:cNvSpPr>
            <a:spLocks noGrp="1"/>
          </p:cNvSpPr>
          <p:nvPr>
            <p:ph type="body" idx="1"/>
          </p:nvPr>
        </p:nvSpPr>
        <p:spPr bwMode="auto">
          <a:noFill/>
        </p:spPr>
        <p:txBody>
          <a:bodyPr/>
          <a:lstStyle/>
          <a:p>
            <a:pPr>
              <a:spcBef>
                <a:spcPct val="0"/>
              </a:spcBef>
            </a:pPr>
            <a:r>
              <a:rPr lang="fr-FR" smtClean="0"/>
              <a:t>L'ambition du Plan numérique consiste précisément à créer des conditions favorables à la généralisation des usages pédagogiques du numérique.</a:t>
            </a:r>
          </a:p>
          <a:p>
            <a:pPr>
              <a:spcBef>
                <a:spcPct val="0"/>
              </a:spcBef>
            </a:pPr>
            <a:r>
              <a:rPr lang="fr-FR" b="1" smtClean="0"/>
              <a:t>Les compétences numériques</a:t>
            </a:r>
            <a:r>
              <a:rPr lang="fr-FR" smtClean="0"/>
              <a:t> seront désormais évaluées dans le cadre d'un </a:t>
            </a:r>
            <a:r>
              <a:rPr lang="fr-FR" b="1" smtClean="0"/>
              <a:t>nouveau référentiel</a:t>
            </a:r>
            <a:r>
              <a:rPr lang="fr-FR" smtClean="0"/>
              <a:t>, commun à l'enseignement scolaire et à l'enseignement supérieur, qui se substituera à l'actuel B2i.</a:t>
            </a:r>
          </a:p>
        </p:txBody>
      </p:sp>
      <p:sp>
        <p:nvSpPr>
          <p:cNvPr id="3072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F8A8C9-36B7-4A2F-A3EA-44688E48209B}" type="slidenum">
              <a:rPr lang="fr-FR">
                <a:cs typeface="Arial" charset="0"/>
              </a:rPr>
              <a:pPr fontAlgn="base">
                <a:spcBef>
                  <a:spcPct val="0"/>
                </a:spcBef>
                <a:spcAft>
                  <a:spcPct val="0"/>
                </a:spcAft>
                <a:defRPr/>
              </a:pPr>
              <a:t>9</a:t>
            </a:fld>
            <a:endParaRPr lang="fr-FR">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2770" name="Espace réservé des commentaires 2"/>
          <p:cNvSpPr>
            <a:spLocks noGrp="1"/>
          </p:cNvSpPr>
          <p:nvPr>
            <p:ph type="body" idx="1"/>
          </p:nvPr>
        </p:nvSpPr>
        <p:spPr bwMode="auto">
          <a:noFill/>
        </p:spPr>
        <p:txBody>
          <a:bodyPr/>
          <a:lstStyle/>
          <a:p>
            <a:pPr>
              <a:spcBef>
                <a:spcPct val="0"/>
              </a:spcBef>
            </a:pPr>
            <a:r>
              <a:rPr lang="fr-FR" smtClean="0"/>
              <a:t>Publié en juillet 2015 (arrêté du 1er juillet 2015, J.O.R.F. du 7 juillet 2015), un </a:t>
            </a:r>
            <a:r>
              <a:rPr lang="fr-FR" u="sng" smtClean="0">
                <a:hlinkClick r:id="rId3" tooltip="Le site de l'éducation nationale"/>
              </a:rPr>
              <a:t>référentiel</a:t>
            </a:r>
            <a:r>
              <a:rPr lang="fr-FR" smtClean="0">
                <a:hlinkClick r:id="rId3" tooltip="Le site de l'éducation nationale"/>
              </a:rPr>
              <a:t> </a:t>
            </a:r>
            <a:r>
              <a:rPr lang="fr-FR" smtClean="0"/>
              <a:t>précise les principes du parcours d'éducation artistique et culturelle, les enjeux de sa mise en œuvre, et pour la première fois les grands objectifs de formation et repères de progression de l'éducation artistique et culturelle, domaine de formation générale dispensée à tous les élèves.</a:t>
            </a:r>
          </a:p>
          <a:p>
            <a:pPr>
              <a:spcBef>
                <a:spcPct val="0"/>
              </a:spcBef>
            </a:pPr>
            <a:r>
              <a:rPr lang="fr-FR" smtClean="0"/>
              <a:t>Pour monter leurs projets, les enseignants peuvent contacter la délégation académique aux arts et à la culture de leur académie, et il est souhaitable, au sein des établissements, qu'un référent-culture soit désigné pour favoriser une coordination d'ensemble et permettre à chaque élève d'avoir, au fil de sa scolarité, un parcours cohérent.</a:t>
            </a:r>
          </a:p>
          <a:p>
            <a:pPr>
              <a:spcBef>
                <a:spcPct val="0"/>
              </a:spcBef>
            </a:pPr>
            <a:endParaRPr lang="fr-FR" smtClean="0"/>
          </a:p>
        </p:txBody>
      </p:sp>
      <p:sp>
        <p:nvSpPr>
          <p:cNvPr id="32771"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BD620E-8030-442B-BDA8-D5CF3154C522}" type="slidenum">
              <a:rPr lang="fr-FR">
                <a:cs typeface="Arial" charset="0"/>
              </a:rPr>
              <a:pPr fontAlgn="base">
                <a:spcBef>
                  <a:spcPct val="0"/>
                </a:spcBef>
                <a:spcAft>
                  <a:spcPct val="0"/>
                </a:spcAft>
                <a:defRPr/>
              </a:pPr>
              <a:t>10</a:t>
            </a:fld>
            <a:endParaRPr lang="fr-F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2D05291F-4942-4BB8-BB76-E9D126196843}" type="datetimeFigureOut">
              <a:rPr lang="fr-FR"/>
              <a:pPr>
                <a:defRPr/>
              </a:pPr>
              <a:t>18/05/2016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91D33FD-E883-40D5-81CA-85066F16366F}"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C63B5EFC-E552-4738-90D7-1952E7BE517C}" type="datetimeFigureOut">
              <a:rPr lang="fr-FR"/>
              <a:pPr>
                <a:defRPr/>
              </a:pPr>
              <a:t>18/05/2016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63F0110-8C10-4E8D-B038-A721ABBE8021}"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ACC763E5-78C6-450E-8BC2-7CFF5BFBD893}" type="datetimeFigureOut">
              <a:rPr lang="fr-FR"/>
              <a:pPr>
                <a:defRPr/>
              </a:pPr>
              <a:t>18/05/2016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378F674-0C99-4B3D-8E49-ECAEA55F0C68}"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FED93CE-C924-4F2C-8FD5-C63D83C32AD1}" type="datetimeFigureOut">
              <a:rPr lang="fr-FR"/>
              <a:pPr>
                <a:defRPr/>
              </a:pPr>
              <a:t>18/05/2016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316A29A-80C3-4E57-8733-947813924F7C}"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2C1B98B-0859-48C4-85D6-A74B0E256D15}" type="datetimeFigureOut">
              <a:rPr lang="fr-FR"/>
              <a:pPr>
                <a:defRPr/>
              </a:pPr>
              <a:t>18/05/2016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7BD3621-1592-4F5F-BA4A-52AEEA8A8F9C}"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82C0BE43-30E2-4CB5-AE21-6355FA1E8F7A}" type="datetimeFigureOut">
              <a:rPr lang="fr-FR"/>
              <a:pPr>
                <a:defRPr/>
              </a:pPr>
              <a:t>18/05/2016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BC9E5AD-408A-4DD0-B949-04AE5A353BD5}"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DC998AE5-FAC4-4B1D-BC3B-CF28E6993A4F}" type="datetimeFigureOut">
              <a:rPr lang="fr-FR"/>
              <a:pPr>
                <a:defRPr/>
              </a:pPr>
              <a:t>18/05/2016</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82CB87C0-CA51-435C-BDCC-DA13DB7A0C05}"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3"/>
          <p:cNvSpPr>
            <a:spLocks noGrp="1"/>
          </p:cNvSpPr>
          <p:nvPr>
            <p:ph type="dt" sz="half" idx="10"/>
          </p:nvPr>
        </p:nvSpPr>
        <p:spPr/>
        <p:txBody>
          <a:bodyPr/>
          <a:lstStyle>
            <a:lvl1pPr>
              <a:defRPr/>
            </a:lvl1pPr>
          </a:lstStyle>
          <a:p>
            <a:pPr>
              <a:defRPr/>
            </a:pPr>
            <a:fld id="{7A873E1B-70E1-4934-85CD-8881E60C424D}" type="datetimeFigureOut">
              <a:rPr lang="fr-FR"/>
              <a:pPr>
                <a:defRPr/>
              </a:pPr>
              <a:t>18/05/2016</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EBF9410D-AB22-4E8D-B1D5-CBAD4C29F3FA}"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67E7F91-7713-4C33-A5B8-D82DFE9F17F8}" type="datetimeFigureOut">
              <a:rPr lang="fr-FR"/>
              <a:pPr>
                <a:defRPr/>
              </a:pPr>
              <a:t>18/05/2016</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2CE67197-1E5B-4A52-B13E-451B9DD86DCF}"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FFB4531-DCFE-45ED-8BC9-2CA30791812C}" type="datetimeFigureOut">
              <a:rPr lang="fr-FR"/>
              <a:pPr>
                <a:defRPr/>
              </a:pPr>
              <a:t>18/05/2016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46FCF54-A8B9-4CB9-9B03-84CA597E01E5}"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24CB2BBF-E05D-4AF8-AB9D-23581C584529}" type="datetimeFigureOut">
              <a:rPr lang="fr-FR"/>
              <a:pPr>
                <a:defRPr/>
              </a:pPr>
              <a:t>18/05/2016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78ED762-9AA2-489F-AD1D-906C6891E60A}"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B64E478-CB8A-495E-9CC8-AE6024181870}" type="datetimeFigureOut">
              <a:rPr lang="fr-FR"/>
              <a:pPr>
                <a:defRPr/>
              </a:pPr>
              <a:t>18/05/2016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2DDC911-9232-49C1-9B92-91B7E980CCEC}"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re 1"/>
          <p:cNvSpPr>
            <a:spLocks noGrp="1"/>
          </p:cNvSpPr>
          <p:nvPr>
            <p:ph type="ctrTitle"/>
          </p:nvPr>
        </p:nvSpPr>
        <p:spPr/>
        <p:txBody>
          <a:bodyPr/>
          <a:lstStyle/>
          <a:p>
            <a:pPr eaLnBrk="1" hangingPunct="1"/>
            <a:r>
              <a:rPr lang="fr-FR" sz="3200" b="1" smtClean="0">
                <a:solidFill>
                  <a:srgbClr val="0000FF"/>
                </a:solidFill>
              </a:rPr>
              <a:t>Présentation de</a:t>
            </a:r>
            <a:br>
              <a:rPr lang="fr-FR" sz="3200" b="1" smtClean="0">
                <a:solidFill>
                  <a:srgbClr val="0000FF"/>
                </a:solidFill>
              </a:rPr>
            </a:br>
            <a:r>
              <a:rPr lang="fr-FR" sz="3200" b="1" smtClean="0">
                <a:solidFill>
                  <a:srgbClr val="0000FF"/>
                </a:solidFill>
              </a:rPr>
              <a:t> la circulaire de rentrée 2016 </a:t>
            </a:r>
          </a:p>
        </p:txBody>
      </p:sp>
      <p:sp>
        <p:nvSpPr>
          <p:cNvPr id="3" name="Sous-titre 2"/>
          <p:cNvSpPr>
            <a:spLocks noGrp="1"/>
          </p:cNvSpPr>
          <p:nvPr>
            <p:ph type="subTitle" idx="1"/>
          </p:nvPr>
        </p:nvSpPr>
        <p:spPr>
          <a:xfrm>
            <a:off x="1371600" y="5257800"/>
            <a:ext cx="7086600" cy="685800"/>
          </a:xfrm>
        </p:spPr>
        <p:txBody>
          <a:bodyPr rtlCol="0">
            <a:normAutofit/>
          </a:bodyPr>
          <a:lstStyle/>
          <a:p>
            <a:pPr eaLnBrk="1" fontAlgn="auto" hangingPunct="1">
              <a:spcAft>
                <a:spcPts val="0"/>
              </a:spcAft>
              <a:buFont typeface="Arial"/>
              <a:buNone/>
              <a:defRPr/>
            </a:pPr>
            <a:r>
              <a:rPr lang="fr-FR" sz="2800" dirty="0"/>
              <a:t>circulaire n° 2016-058 du 13-4-2016</a:t>
            </a:r>
            <a:r>
              <a:rPr lang="fr-FR" sz="2800" dirty="0" smtClean="0"/>
              <a:t> </a:t>
            </a:r>
            <a:endParaRPr lang="fr-FR" sz="2800" dirty="0"/>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762"/>
          </a:xfrm>
        </p:spPr>
        <p:txBody>
          <a:bodyPr rtlCol="0">
            <a:normAutofit fontScale="90000"/>
          </a:bodyPr>
          <a:lstStyle/>
          <a:p>
            <a:pPr eaLnBrk="1" fontAlgn="auto" hangingPunct="1">
              <a:spcAft>
                <a:spcPts val="0"/>
              </a:spcAft>
              <a:defRPr/>
            </a:pPr>
            <a:r>
              <a:rPr lang="fr-FR" sz="3200" dirty="0">
                <a:solidFill>
                  <a:srgbClr val="0000FF"/>
                </a:solidFill>
              </a:rPr>
              <a:t>Le parcours d'éducation artistique et culturelle</a:t>
            </a:r>
            <a:r>
              <a:rPr lang="fr-FR" sz="3200" dirty="0" smtClean="0">
                <a:solidFill>
                  <a:srgbClr val="0000FF"/>
                </a:solidFill>
              </a:rPr>
              <a:t> (EAC)</a:t>
            </a:r>
            <a:r>
              <a:rPr lang="fr-FR" sz="3200" dirty="0" smtClean="0"/>
              <a:t/>
            </a:r>
            <a:br>
              <a:rPr lang="fr-FR" sz="3200" dirty="0" smtClean="0"/>
            </a:br>
            <a:endParaRPr lang="fr-FR" sz="3200" dirty="0"/>
          </a:p>
        </p:txBody>
      </p:sp>
      <p:sp>
        <p:nvSpPr>
          <p:cNvPr id="31746" name="Espace réservé du contenu 2"/>
          <p:cNvSpPr>
            <a:spLocks noGrp="1"/>
          </p:cNvSpPr>
          <p:nvPr>
            <p:ph idx="1"/>
          </p:nvPr>
        </p:nvSpPr>
        <p:spPr>
          <a:xfrm>
            <a:off x="457200" y="914400"/>
            <a:ext cx="8229600" cy="5638800"/>
          </a:xfrm>
        </p:spPr>
        <p:txBody>
          <a:bodyPr/>
          <a:lstStyle/>
          <a:p>
            <a:pPr eaLnBrk="1" hangingPunct="1">
              <a:buFont typeface="Arial" charset="0"/>
              <a:buNone/>
            </a:pPr>
            <a:r>
              <a:rPr lang="fr-FR" sz="1800" smtClean="0"/>
              <a:t>Le référentiel vise tout à la fois </a:t>
            </a:r>
            <a:r>
              <a:rPr lang="fr-FR" sz="1800" b="1" smtClean="0"/>
              <a:t>l'éducation à l'art</a:t>
            </a:r>
            <a:r>
              <a:rPr lang="fr-FR" sz="1800" smtClean="0"/>
              <a:t>, c'est-à-dire l'appropriation d'une culture artistique riche, diversifiée, équilibrée, composante de la culture commune portée par le socle et </a:t>
            </a:r>
            <a:r>
              <a:rPr lang="fr-FR" sz="1800" b="1" smtClean="0"/>
              <a:t>l'éducation par l'art</a:t>
            </a:r>
            <a:r>
              <a:rPr lang="fr-FR" sz="1800" smtClean="0"/>
              <a:t> qui permet une formation de la personne et du citoyen.</a:t>
            </a:r>
          </a:p>
          <a:p>
            <a:pPr eaLnBrk="1" hangingPunct="1">
              <a:buFont typeface="Arial" charset="0"/>
              <a:buNone/>
            </a:pPr>
            <a:r>
              <a:rPr lang="fr-FR" sz="1800" smtClean="0"/>
              <a:t> </a:t>
            </a:r>
          </a:p>
          <a:p>
            <a:pPr eaLnBrk="1" hangingPunct="1">
              <a:buFont typeface="Arial" charset="0"/>
              <a:buNone/>
            </a:pPr>
            <a:r>
              <a:rPr lang="fr-FR" sz="1800" smtClean="0"/>
              <a:t>Ce parcours articule trois dimensions fondamentales de l'éducation artistique et culturelle </a:t>
            </a:r>
            <a:r>
              <a:rPr lang="fr-FR" sz="1800" b="1" smtClean="0"/>
              <a:t>: </a:t>
            </a:r>
            <a:r>
              <a:rPr lang="fr-FR" sz="1800" b="1" smtClean="0">
                <a:solidFill>
                  <a:srgbClr val="0000FF"/>
                </a:solidFill>
              </a:rPr>
              <a:t>les</a:t>
            </a:r>
            <a:r>
              <a:rPr lang="fr-FR" sz="1800" smtClean="0">
                <a:solidFill>
                  <a:srgbClr val="0000FF"/>
                </a:solidFill>
              </a:rPr>
              <a:t> </a:t>
            </a:r>
            <a:r>
              <a:rPr lang="fr-FR" sz="1800" b="1" smtClean="0">
                <a:solidFill>
                  <a:srgbClr val="0000FF"/>
                </a:solidFill>
              </a:rPr>
              <a:t>connaissances</a:t>
            </a:r>
            <a:r>
              <a:rPr lang="fr-FR" sz="1800" smtClean="0"/>
              <a:t> acquises par l'élève, </a:t>
            </a:r>
            <a:r>
              <a:rPr lang="fr-FR" sz="1800" b="1" smtClean="0">
                <a:solidFill>
                  <a:srgbClr val="0000FF"/>
                </a:solidFill>
              </a:rPr>
              <a:t>les</a:t>
            </a:r>
            <a:r>
              <a:rPr lang="fr-FR" sz="1800" smtClean="0">
                <a:solidFill>
                  <a:srgbClr val="0000FF"/>
                </a:solidFill>
              </a:rPr>
              <a:t> </a:t>
            </a:r>
            <a:r>
              <a:rPr lang="fr-FR" sz="1800" b="1" smtClean="0">
                <a:solidFill>
                  <a:srgbClr val="0000FF"/>
                </a:solidFill>
              </a:rPr>
              <a:t>pratiques</a:t>
            </a:r>
            <a:r>
              <a:rPr lang="fr-FR" sz="1800" smtClean="0"/>
              <a:t> expérimentées et </a:t>
            </a:r>
            <a:r>
              <a:rPr lang="fr-FR" sz="1800" b="1" smtClean="0">
                <a:solidFill>
                  <a:srgbClr val="0000FF"/>
                </a:solidFill>
              </a:rPr>
              <a:t>les rencontres</a:t>
            </a:r>
            <a:r>
              <a:rPr lang="fr-FR" sz="1800" smtClean="0"/>
              <a:t> faites dans les domaines des arts et du patrimoine, que ce soit dans le cadre des enseignements, de projets spécifiques, d'actions éducatives. Il vise à diversifier et élargir les domaines artistiques abordés à l'École, à articuler les différents temps éducatifs et à donner sens et cohérence à l'ensemble des actions et expériences auxquelles l'élève prend part.</a:t>
            </a:r>
          </a:p>
          <a:p>
            <a:pPr eaLnBrk="1" hangingPunct="1">
              <a:buFont typeface="Arial" charset="0"/>
              <a:buNone/>
            </a:pPr>
            <a:r>
              <a:rPr lang="fr-FR" sz="1800" smtClean="0"/>
              <a:t> </a:t>
            </a:r>
          </a:p>
          <a:p>
            <a:pPr eaLnBrk="1" hangingPunct="1">
              <a:buFont typeface="Arial" charset="0"/>
              <a:buNone/>
            </a:pPr>
            <a:r>
              <a:rPr lang="fr-FR" sz="1800" b="1" smtClean="0">
                <a:solidFill>
                  <a:srgbClr val="0000FF"/>
                </a:solidFill>
              </a:rPr>
              <a:t>L'outil de suivi du parcours d'éducation artistique et culturelle de l'élève </a:t>
            </a:r>
            <a:r>
              <a:rPr lang="fr-FR" sz="1800" smtClean="0"/>
              <a:t>prend une importance particulière pour garder la trace des rencontres faites, des pratiques expérimentées et des références acquises. Ce suivi doit être clair et lisible pour l'élève, sa famille, mais aussi l'ensemble des personnels de l'éducation nationale et des partenaires, afin qu'une </a:t>
            </a:r>
            <a:r>
              <a:rPr lang="fr-FR" sz="1800" b="1" smtClean="0"/>
              <a:t>continuité et une progressivité</a:t>
            </a:r>
            <a:r>
              <a:rPr lang="fr-FR" sz="1800" smtClean="0"/>
              <a:t> puissent être maintenues sur l'ensemble de la scolarité.</a:t>
            </a:r>
          </a:p>
          <a:p>
            <a:pPr eaLnBrk="1" hangingPunct="1">
              <a:buFont typeface="Arial" charset="0"/>
              <a:buNone/>
            </a:pPr>
            <a:endParaRPr lang="fr-FR" sz="18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15962"/>
          </a:xfrm>
        </p:spPr>
        <p:txBody>
          <a:bodyPr rtlCol="0">
            <a:normAutofit fontScale="90000"/>
          </a:bodyPr>
          <a:lstStyle/>
          <a:p>
            <a:pPr eaLnBrk="1" fontAlgn="auto" hangingPunct="1">
              <a:spcAft>
                <a:spcPts val="0"/>
              </a:spcAft>
              <a:defRPr/>
            </a:pPr>
            <a:r>
              <a:rPr lang="fr-FR" sz="3200" dirty="0">
                <a:solidFill>
                  <a:srgbClr val="0000FF"/>
                </a:solidFill>
              </a:rPr>
              <a:t>Une École inclusive pour la réussite de tous</a:t>
            </a:r>
            <a:r>
              <a:rPr lang="fr-FR" sz="3200" dirty="0"/>
              <a:t/>
            </a:r>
            <a:br>
              <a:rPr lang="fr-FR" sz="3200" dirty="0"/>
            </a:br>
            <a:endParaRPr lang="fr-FR" sz="3200" dirty="0"/>
          </a:p>
        </p:txBody>
      </p:sp>
      <p:sp>
        <p:nvSpPr>
          <p:cNvPr id="33794" name="Espace réservé du contenu 2"/>
          <p:cNvSpPr>
            <a:spLocks noGrp="1"/>
          </p:cNvSpPr>
          <p:nvPr>
            <p:ph idx="1"/>
          </p:nvPr>
        </p:nvSpPr>
        <p:spPr>
          <a:xfrm>
            <a:off x="457200" y="990600"/>
            <a:ext cx="8229600" cy="5486400"/>
          </a:xfrm>
        </p:spPr>
        <p:txBody>
          <a:bodyPr/>
          <a:lstStyle/>
          <a:p>
            <a:pPr eaLnBrk="1" hangingPunct="1">
              <a:buFont typeface="Arial" charset="0"/>
              <a:buNone/>
            </a:pPr>
            <a:r>
              <a:rPr lang="fr-FR" sz="2000" smtClean="0"/>
              <a:t>Une mobilisation forte de l'École pour participer à la lutte contre toutes les formes de discriminations dans une démarche inclusive et accompagner chaque élève dans la construction et la concrétisation de son ambition.</a:t>
            </a:r>
          </a:p>
          <a:p>
            <a:pPr eaLnBrk="1" hangingPunct="1">
              <a:buFont typeface="Arial" charset="0"/>
              <a:buNone/>
            </a:pPr>
            <a:endParaRPr lang="fr-FR" sz="2000" smtClean="0"/>
          </a:p>
          <a:p>
            <a:pPr eaLnBrk="1" hangingPunct="1">
              <a:buFont typeface="Arial" charset="0"/>
              <a:buNone/>
            </a:pPr>
            <a:r>
              <a:rPr lang="fr-FR" sz="2000" smtClean="0"/>
              <a:t> 1 - Favoriser la réussite de chaque élève grâce à une orientation choisie et préparée</a:t>
            </a:r>
          </a:p>
          <a:p>
            <a:pPr eaLnBrk="1" hangingPunct="1">
              <a:buFont typeface="Arial" charset="0"/>
              <a:buNone/>
            </a:pPr>
            <a:r>
              <a:rPr lang="fr-FR" sz="2000" smtClean="0"/>
              <a:t>2 - Lutter contre le décrochage scolaire et maintenir les jeunes en formation jusqu'à la qualification par une démarche de prévention.</a:t>
            </a:r>
          </a:p>
          <a:p>
            <a:pPr eaLnBrk="1" hangingPunct="1">
              <a:buFont typeface="Arial" charset="0"/>
              <a:buNone/>
            </a:pPr>
            <a:r>
              <a:rPr lang="fr-FR" sz="2000" smtClean="0"/>
              <a:t>3 - Contribuer activement à la lutte contre les inégalités sociales notamment en portant une attention particulière aux </a:t>
            </a:r>
            <a:r>
              <a:rPr lang="fr-FR" sz="2000" b="1" smtClean="0"/>
              <a:t>listes de fournitures scolaires qui </a:t>
            </a:r>
            <a:r>
              <a:rPr lang="fr-FR" sz="2000" smtClean="0"/>
              <a:t>représentent un poids économique trop lourd pour certaines familles ; elles doivent être établies avec une grande attention au sein des équipes éducatives (Cf BO).</a:t>
            </a:r>
          </a:p>
          <a:p>
            <a:pPr eaLnBrk="1" hangingPunct="1">
              <a:buFont typeface="Arial" charset="0"/>
              <a:buNone/>
            </a:pPr>
            <a:r>
              <a:rPr lang="fr-FR" sz="2000" smtClean="0"/>
              <a:t>4 - Accompagner la scolarisation des élèves à besoins éducatifs particuliers.</a:t>
            </a:r>
          </a:p>
          <a:p>
            <a:pPr eaLnBrk="1" hangingPunct="1">
              <a:buFont typeface="Arial" charset="0"/>
              <a:buNone/>
            </a:pPr>
            <a:endParaRPr lang="fr-FR" sz="2000" smtClean="0"/>
          </a:p>
          <a:p>
            <a:pPr eaLnBrk="1" hangingPunct="1">
              <a:buFont typeface="Arial" charset="0"/>
              <a:buNone/>
            </a:pPr>
            <a:endParaRPr lang="fr-FR"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15962"/>
          </a:xfrm>
        </p:spPr>
        <p:txBody>
          <a:bodyPr rtlCol="0">
            <a:normAutofit fontScale="90000"/>
          </a:bodyPr>
          <a:lstStyle/>
          <a:p>
            <a:pPr eaLnBrk="1" fontAlgn="auto" hangingPunct="1">
              <a:spcAft>
                <a:spcPts val="0"/>
              </a:spcAft>
              <a:defRPr/>
            </a:pPr>
            <a:r>
              <a:rPr lang="fr-FR" sz="3200" dirty="0" smtClean="0">
                <a:solidFill>
                  <a:srgbClr val="0000FF"/>
                </a:solidFill>
              </a:rPr>
              <a:t>Une </a:t>
            </a:r>
            <a:r>
              <a:rPr lang="fr-FR" sz="3200" dirty="0">
                <a:solidFill>
                  <a:srgbClr val="0000FF"/>
                </a:solidFill>
              </a:rPr>
              <a:t>École qui fait vivre les valeurs de la République</a:t>
            </a:r>
            <a:r>
              <a:rPr lang="fr-FR" sz="3200" dirty="0" smtClean="0">
                <a:solidFill>
                  <a:srgbClr val="0000FF"/>
                </a:solidFill>
              </a:rPr>
              <a:t> </a:t>
            </a:r>
            <a:endParaRPr lang="fr-FR" sz="3200" dirty="0">
              <a:solidFill>
                <a:srgbClr val="0000FF"/>
              </a:solidFill>
            </a:endParaRPr>
          </a:p>
        </p:txBody>
      </p:sp>
      <p:sp>
        <p:nvSpPr>
          <p:cNvPr id="35842" name="Espace réservé du contenu 2"/>
          <p:cNvSpPr>
            <a:spLocks noGrp="1"/>
          </p:cNvSpPr>
          <p:nvPr>
            <p:ph idx="1"/>
          </p:nvPr>
        </p:nvSpPr>
        <p:spPr>
          <a:xfrm>
            <a:off x="457200" y="1219200"/>
            <a:ext cx="8229600" cy="5334000"/>
          </a:xfrm>
        </p:spPr>
        <p:txBody>
          <a:bodyPr/>
          <a:lstStyle/>
          <a:p>
            <a:pPr eaLnBrk="1" hangingPunct="1">
              <a:buFont typeface="Arial" charset="0"/>
              <a:buNone/>
            </a:pPr>
            <a:r>
              <a:rPr lang="fr-FR" sz="2000" smtClean="0"/>
              <a:t>De l'école élémentaire à la classe de terminale (depuis 2015), le </a:t>
            </a:r>
            <a:r>
              <a:rPr lang="fr-FR" sz="2000" b="1" smtClean="0">
                <a:solidFill>
                  <a:srgbClr val="0000FF"/>
                </a:solidFill>
              </a:rPr>
              <a:t>parcours citoyen</a:t>
            </a:r>
            <a:r>
              <a:rPr lang="fr-FR" sz="2000" smtClean="0"/>
              <a:t> vise à la construction d'un jugement moral et civique, à l'acquisition d'un esprit critique et d'une culture de l'engagement. </a:t>
            </a:r>
          </a:p>
          <a:p>
            <a:pPr eaLnBrk="1" hangingPunct="1">
              <a:buFont typeface="Arial" charset="0"/>
              <a:buNone/>
            </a:pPr>
            <a:r>
              <a:rPr lang="fr-FR" sz="2000" smtClean="0"/>
              <a:t>Ce parcours doit structurer les apprentissages et les expériences de l'élève autour de trois axes : </a:t>
            </a:r>
          </a:p>
          <a:p>
            <a:pPr eaLnBrk="1" hangingPunct="1">
              <a:buFontTx/>
              <a:buChar char="-"/>
            </a:pPr>
            <a:r>
              <a:rPr lang="fr-FR" sz="2000" b="1" smtClean="0">
                <a:solidFill>
                  <a:srgbClr val="000000"/>
                </a:solidFill>
              </a:rPr>
              <a:t>des connaissances</a:t>
            </a:r>
            <a:r>
              <a:rPr lang="fr-FR" sz="2000" smtClean="0">
                <a:solidFill>
                  <a:srgbClr val="000000"/>
                </a:solidFill>
              </a:rPr>
              <a:t> </a:t>
            </a:r>
            <a:r>
              <a:rPr lang="fr-FR" sz="2000" smtClean="0"/>
              <a:t>dispensées dans le cadre des enseignements (l’EMC, mais également tous les autres champs disciplinaires tels que l'éducation, l’EPS, les enseignements artistiques, l'histoire-géographie, etc.) </a:t>
            </a:r>
            <a:r>
              <a:rPr lang="fr-FR" sz="2000" b="1" smtClean="0"/>
              <a:t>;</a:t>
            </a:r>
          </a:p>
          <a:p>
            <a:pPr eaLnBrk="1" hangingPunct="1">
              <a:buFontTx/>
              <a:buChar char="-"/>
            </a:pPr>
            <a:r>
              <a:rPr lang="fr-FR" sz="2000" b="1" smtClean="0"/>
              <a:t> des rencontres avec des acteurs ou des institutions </a:t>
            </a:r>
            <a:r>
              <a:rPr lang="fr-FR" sz="2000" smtClean="0"/>
              <a:t>à dimension citoyenne ;</a:t>
            </a:r>
          </a:p>
          <a:p>
            <a:pPr eaLnBrk="1" hangingPunct="1">
              <a:buFontTx/>
              <a:buChar char="-"/>
            </a:pPr>
            <a:r>
              <a:rPr lang="fr-FR" sz="2000" smtClean="0"/>
              <a:t> des </a:t>
            </a:r>
            <a:r>
              <a:rPr lang="fr-FR" sz="2000" b="1" smtClean="0"/>
              <a:t>projets ou actions éducatives </a:t>
            </a:r>
            <a:r>
              <a:rPr lang="fr-FR" sz="2000" smtClean="0"/>
              <a:t>à dimension citoyenne (une cérémonie commémorative, la visite d'un lieu de mémoire, l'étude d'une œuvre). </a:t>
            </a:r>
          </a:p>
          <a:p>
            <a:pPr eaLnBrk="1" hangingPunct="1">
              <a:buFont typeface="Arial" charset="0"/>
              <a:buNone/>
            </a:pPr>
            <a:endParaRPr lang="fr-FR" sz="2200" smtClean="0"/>
          </a:p>
          <a:p>
            <a:pPr eaLnBrk="1" hangingPunct="1">
              <a:buFont typeface="Arial" charset="0"/>
              <a:buNone/>
            </a:pPr>
            <a:r>
              <a:rPr lang="fr-FR" sz="2000" b="1" smtClean="0"/>
              <a:t>L'éducation aux médias et à l'information </a:t>
            </a:r>
            <a:r>
              <a:rPr lang="fr-FR" sz="2000" smtClean="0"/>
              <a:t>(Emi) contribue à la construction du parcours citoyen, dès l'école primaire.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re 1"/>
          <p:cNvSpPr>
            <a:spLocks noGrp="1"/>
          </p:cNvSpPr>
          <p:nvPr>
            <p:ph type="title"/>
          </p:nvPr>
        </p:nvSpPr>
        <p:spPr>
          <a:xfrm>
            <a:off x="457200" y="274638"/>
            <a:ext cx="8229600" cy="715962"/>
          </a:xfrm>
        </p:spPr>
        <p:txBody>
          <a:bodyPr/>
          <a:lstStyle/>
          <a:p>
            <a:pPr eaLnBrk="1" hangingPunct="1"/>
            <a:r>
              <a:rPr lang="fr-FR" sz="2800" smtClean="0">
                <a:solidFill>
                  <a:srgbClr val="0000FF"/>
                </a:solidFill>
              </a:rPr>
              <a:t>Renforcer la transmission des valeurs de la République </a:t>
            </a:r>
          </a:p>
        </p:txBody>
      </p:sp>
      <p:sp>
        <p:nvSpPr>
          <p:cNvPr id="37890" name="Espace réservé du contenu 2"/>
          <p:cNvSpPr>
            <a:spLocks noGrp="1"/>
          </p:cNvSpPr>
          <p:nvPr>
            <p:ph idx="1"/>
          </p:nvPr>
        </p:nvSpPr>
        <p:spPr>
          <a:xfrm>
            <a:off x="457200" y="990600"/>
            <a:ext cx="8229600" cy="5562600"/>
          </a:xfrm>
        </p:spPr>
        <p:txBody>
          <a:bodyPr/>
          <a:lstStyle/>
          <a:p>
            <a:pPr eaLnBrk="1" hangingPunct="1">
              <a:buFont typeface="Arial" charset="0"/>
              <a:buNone/>
            </a:pPr>
            <a:r>
              <a:rPr lang="fr-FR" sz="2200" smtClean="0"/>
              <a:t>Les valeurs de notre République et de notre système éducatif s'expriment  par : </a:t>
            </a:r>
          </a:p>
          <a:p>
            <a:pPr eaLnBrk="1" hangingPunct="1">
              <a:buFontTx/>
              <a:buChar char="-"/>
            </a:pPr>
            <a:r>
              <a:rPr lang="fr-FR" sz="2200" smtClean="0"/>
              <a:t>Le </a:t>
            </a:r>
            <a:r>
              <a:rPr lang="fr-FR" sz="2200" b="1" smtClean="0"/>
              <a:t>principe de laïcité,</a:t>
            </a:r>
            <a:r>
              <a:rPr lang="fr-FR" sz="2200" smtClean="0"/>
              <a:t> </a:t>
            </a:r>
          </a:p>
          <a:p>
            <a:pPr eaLnBrk="1" hangingPunct="1">
              <a:buFontTx/>
              <a:buChar char="-"/>
            </a:pPr>
            <a:r>
              <a:rPr lang="fr-FR" sz="2200" smtClean="0"/>
              <a:t>L'appropriation par les élèves de ces principes et valeurs énoncés dans les programmes d'enseignement moral et civique, </a:t>
            </a:r>
          </a:p>
          <a:p>
            <a:pPr eaLnBrk="1" hangingPunct="1">
              <a:buFontTx/>
              <a:buChar char="-"/>
            </a:pPr>
            <a:r>
              <a:rPr lang="fr-FR" sz="2200" smtClean="0"/>
              <a:t>La </a:t>
            </a:r>
            <a:r>
              <a:rPr lang="fr-FR" sz="2200" b="1" smtClean="0"/>
              <a:t>participation aux instances de la vie collégienne et lycéenne,</a:t>
            </a:r>
          </a:p>
          <a:p>
            <a:pPr eaLnBrk="1" hangingPunct="1">
              <a:buFontTx/>
              <a:buChar char="-"/>
            </a:pPr>
            <a:r>
              <a:rPr lang="fr-FR" sz="2200" smtClean="0"/>
              <a:t>L'acquisition des valeurs de la République par la pratique durable d'une </a:t>
            </a:r>
            <a:r>
              <a:rPr lang="fr-FR" sz="2200" b="1" smtClean="0"/>
              <a:t>culture de l'égalité entre les sexes</a:t>
            </a:r>
            <a:r>
              <a:rPr lang="fr-FR" sz="2200" b="1" u="sng" smtClean="0"/>
              <a:t>,</a:t>
            </a:r>
          </a:p>
          <a:p>
            <a:pPr eaLnBrk="1" hangingPunct="1">
              <a:buFontTx/>
              <a:buChar char="-"/>
            </a:pPr>
            <a:r>
              <a:rPr lang="fr-FR" sz="2200" b="1" smtClean="0"/>
              <a:t>La prévention de toutes les formes de discriminations,</a:t>
            </a:r>
          </a:p>
          <a:p>
            <a:pPr eaLnBrk="1" hangingPunct="1">
              <a:buFontTx/>
              <a:buChar char="-"/>
            </a:pPr>
            <a:r>
              <a:rPr lang="fr-FR" sz="2200" b="1" smtClean="0"/>
              <a:t>L'éducation contre le racisme et l'antisémitisme,</a:t>
            </a:r>
          </a:p>
          <a:p>
            <a:pPr eaLnBrk="1" hangingPunct="1">
              <a:buFontTx/>
              <a:buChar char="-"/>
            </a:pPr>
            <a:r>
              <a:rPr lang="fr-FR" sz="2200" smtClean="0"/>
              <a:t>La </a:t>
            </a:r>
            <a:r>
              <a:rPr lang="fr-FR" sz="2200" b="1" smtClean="0"/>
              <a:t>lutte contre le harcèlement scolaire (</a:t>
            </a:r>
            <a:r>
              <a:rPr lang="fr-FR" sz="2200" smtClean="0"/>
              <a:t>Une attention particulière sera portée aux cyberharcèlement et cyberviolences),</a:t>
            </a:r>
          </a:p>
          <a:p>
            <a:pPr eaLnBrk="1" hangingPunct="1">
              <a:buFontTx/>
              <a:buChar char="-"/>
            </a:pPr>
            <a:r>
              <a:rPr lang="fr-FR" sz="2200" smtClean="0"/>
              <a:t>L'</a:t>
            </a:r>
            <a:r>
              <a:rPr lang="fr-FR" sz="2200" b="1" smtClean="0"/>
              <a:t>éducation au développement durable.</a:t>
            </a:r>
            <a:r>
              <a:rPr lang="fr-FR" sz="220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re 1"/>
          <p:cNvSpPr>
            <a:spLocks noGrp="1"/>
          </p:cNvSpPr>
          <p:nvPr>
            <p:ph type="title"/>
          </p:nvPr>
        </p:nvSpPr>
        <p:spPr>
          <a:xfrm>
            <a:off x="457200" y="274638"/>
            <a:ext cx="8229600" cy="792162"/>
          </a:xfrm>
        </p:spPr>
        <p:txBody>
          <a:bodyPr/>
          <a:lstStyle/>
          <a:p>
            <a:pPr eaLnBrk="1" hangingPunct="1"/>
            <a:r>
              <a:rPr lang="fr-FR" sz="3200" smtClean="0">
                <a:solidFill>
                  <a:srgbClr val="0000FF"/>
                </a:solidFill>
              </a:rPr>
              <a:t>Installer un cadre de vie apaisé</a:t>
            </a:r>
          </a:p>
        </p:txBody>
      </p:sp>
      <p:sp>
        <p:nvSpPr>
          <p:cNvPr id="39938" name="Espace réservé du contenu 2"/>
          <p:cNvSpPr>
            <a:spLocks noGrp="1"/>
          </p:cNvSpPr>
          <p:nvPr>
            <p:ph idx="1"/>
          </p:nvPr>
        </p:nvSpPr>
        <p:spPr>
          <a:xfrm>
            <a:off x="457200" y="1066800"/>
            <a:ext cx="8229600" cy="5562600"/>
          </a:xfrm>
        </p:spPr>
        <p:txBody>
          <a:bodyPr/>
          <a:lstStyle/>
          <a:p>
            <a:pPr eaLnBrk="1" hangingPunct="1">
              <a:buFont typeface="Arial" charset="0"/>
              <a:buNone/>
            </a:pPr>
            <a:r>
              <a:rPr lang="fr-FR" sz="2000" smtClean="0"/>
              <a:t>Un </a:t>
            </a:r>
            <a:r>
              <a:rPr lang="fr-FR" sz="2000" b="1" smtClean="0"/>
              <a:t>climat scolaire serein</a:t>
            </a:r>
            <a:r>
              <a:rPr lang="fr-FR" sz="2000" smtClean="0"/>
              <a:t>, garant de la sécurité de chacun, constitue la condition première de la réussite des élèves dans leurs apprentissages et des enseignants dans l'exercice de leurs missions. Il réunit les élèves et les équipes autour d'une culture de coopération, de solidarité et d'attention portée à autrui.</a:t>
            </a:r>
          </a:p>
          <a:p>
            <a:pPr eaLnBrk="1" hangingPunct="1">
              <a:buFont typeface="Arial" charset="0"/>
              <a:buNone/>
            </a:pPr>
            <a:r>
              <a:rPr lang="fr-FR" sz="2000" smtClean="0"/>
              <a:t>La coéducation joue un rôle essentiel pour instaurer un climat propice à la réussite de chaque élève.</a:t>
            </a:r>
          </a:p>
          <a:p>
            <a:pPr eaLnBrk="1" hangingPunct="1">
              <a:buFont typeface="Arial" charset="0"/>
              <a:buNone/>
            </a:pPr>
            <a:r>
              <a:rPr lang="fr-FR" sz="2000" smtClean="0"/>
              <a:t>Dans le cadre des nouveaux rythmes scolaires, </a:t>
            </a:r>
            <a:r>
              <a:rPr lang="fr-FR" sz="2000" b="1" smtClean="0"/>
              <a:t>les représentants des parents d'élèves sont associés à l'élaboration et au suivi des projets éducatifs territoriaux</a:t>
            </a:r>
            <a:r>
              <a:rPr lang="fr-FR" sz="2000" smtClean="0"/>
              <a:t>. Il est essentiel de renforcer le dialogue avec les familles concernant l'articulation des temps scolaires et périscolaires.</a:t>
            </a:r>
          </a:p>
          <a:p>
            <a:pPr eaLnBrk="1" hangingPunct="1">
              <a:buFont typeface="Arial" charset="0"/>
              <a:buNone/>
            </a:pPr>
            <a:r>
              <a:rPr lang="fr-FR" sz="2000" smtClean="0"/>
              <a:t>Les partenariats locaux ont pour objectif d'assurer la </a:t>
            </a:r>
            <a:r>
              <a:rPr lang="fr-FR" sz="2000" b="1" smtClean="0"/>
              <a:t>sécurité des établissements scolaires</a:t>
            </a:r>
            <a:r>
              <a:rPr lang="fr-FR" sz="2000" smtClean="0"/>
              <a:t>. Le </a:t>
            </a:r>
            <a:r>
              <a:rPr lang="fr-FR" sz="2000" b="1" smtClean="0"/>
              <a:t>plan particulier de mise en sûreté face aux risques majeurs</a:t>
            </a:r>
            <a:r>
              <a:rPr lang="fr-FR" sz="2000" smtClean="0"/>
              <a:t> (</a:t>
            </a:r>
            <a:r>
              <a:rPr lang="fr-FR" sz="2000" u="sng" smtClean="0"/>
              <a:t>PPMS</a:t>
            </a:r>
            <a:r>
              <a:rPr lang="fr-FR" sz="2000" smtClean="0"/>
              <a:t>), dont chaque école doit se doter, est un outil central pour assurer cette sécurité, en attendant l'arrivée des secours ou le retour à une situation normale. c'est bien </a:t>
            </a:r>
            <a:r>
              <a:rPr lang="fr-FR" sz="2000" b="1" smtClean="0"/>
              <a:t>une démarche de prévention</a:t>
            </a:r>
            <a:r>
              <a:rPr lang="fr-FR" sz="2000" smtClean="0"/>
              <a:t> qui doit présider à l'action des équipes.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re 1"/>
          <p:cNvSpPr>
            <a:spLocks noGrp="1"/>
          </p:cNvSpPr>
          <p:nvPr>
            <p:ph type="title"/>
          </p:nvPr>
        </p:nvSpPr>
        <p:spPr>
          <a:xfrm>
            <a:off x="457200" y="274638"/>
            <a:ext cx="8229600" cy="868362"/>
          </a:xfrm>
        </p:spPr>
        <p:txBody>
          <a:bodyPr/>
          <a:lstStyle/>
          <a:p>
            <a:pPr eaLnBrk="1" hangingPunct="1"/>
            <a:r>
              <a:rPr lang="fr-FR" sz="3200" smtClean="0">
                <a:solidFill>
                  <a:srgbClr val="0000FF"/>
                </a:solidFill>
              </a:rPr>
              <a:t>En conclusion </a:t>
            </a:r>
          </a:p>
        </p:txBody>
      </p:sp>
      <p:sp>
        <p:nvSpPr>
          <p:cNvPr id="41986" name="Espace réservé du contenu 2"/>
          <p:cNvSpPr>
            <a:spLocks noGrp="1"/>
          </p:cNvSpPr>
          <p:nvPr>
            <p:ph idx="1"/>
          </p:nvPr>
        </p:nvSpPr>
        <p:spPr>
          <a:xfrm>
            <a:off x="457200" y="1143000"/>
            <a:ext cx="8229600" cy="5410200"/>
          </a:xfrm>
        </p:spPr>
        <p:txBody>
          <a:bodyPr/>
          <a:lstStyle/>
          <a:p>
            <a:pPr eaLnBrk="1" hangingPunct="1">
              <a:buFont typeface="Arial" charset="0"/>
              <a:buNone/>
            </a:pPr>
            <a:r>
              <a:rPr lang="fr-FR" sz="2400" smtClean="0"/>
              <a:t>Cette rentrée, avec ses changements et ses évolutions structurelles, doit donc nous permettre de concrétiser une refondation nécessaire, pour avoir, en ce début de XXIe siècle, une École à la hauteur des défis et des bouleversements qui nous attendent, une École qui aura su changer, tout en conservant ce qui fait sa valeur depuis plus d'un siècle :</a:t>
            </a:r>
          </a:p>
          <a:p>
            <a:pPr eaLnBrk="1" hangingPunct="1">
              <a:buFontTx/>
              <a:buChar char="-"/>
            </a:pPr>
            <a:r>
              <a:rPr lang="fr-FR" sz="2400" smtClean="0"/>
              <a:t>la formation, </a:t>
            </a:r>
          </a:p>
          <a:p>
            <a:pPr eaLnBrk="1" hangingPunct="1">
              <a:buFontTx/>
              <a:buChar char="-"/>
            </a:pPr>
            <a:r>
              <a:rPr lang="fr-FR" sz="2400" smtClean="0"/>
              <a:t>la transmission des savoirs et l'éducation. </a:t>
            </a:r>
          </a:p>
          <a:p>
            <a:pPr eaLnBrk="1" hangingPunct="1">
              <a:buFont typeface="Arial" charset="0"/>
              <a:buNone/>
            </a:pPr>
            <a:endParaRPr lang="fr-FR" sz="2400" smtClean="0"/>
          </a:p>
          <a:p>
            <a:pPr eaLnBrk="1" hangingPunct="1">
              <a:buFont typeface="Arial" charset="0"/>
              <a:buNone/>
            </a:pPr>
            <a:r>
              <a:rPr lang="fr-FR" sz="2400" smtClean="0"/>
              <a:t>Chaque acteur du système éducatif doit prendre toute sa part de cette démarche collective. </a:t>
            </a:r>
          </a:p>
          <a:p>
            <a:pPr eaLnBrk="1" hangingPunct="1">
              <a:buFont typeface="Arial" charset="0"/>
              <a:buNone/>
            </a:pPr>
            <a:endParaRPr lang="fr-FR" sz="2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p:cNvSpPr>
            <a:spLocks noGrp="1"/>
          </p:cNvSpPr>
          <p:nvPr>
            <p:ph type="title"/>
          </p:nvPr>
        </p:nvSpPr>
        <p:spPr>
          <a:xfrm>
            <a:off x="457200" y="274638"/>
            <a:ext cx="8229600" cy="715962"/>
          </a:xfrm>
        </p:spPr>
        <p:txBody>
          <a:bodyPr/>
          <a:lstStyle/>
          <a:p>
            <a:pPr eaLnBrk="1" hangingPunct="1"/>
            <a:r>
              <a:rPr lang="fr-FR" sz="3200" smtClean="0">
                <a:solidFill>
                  <a:srgbClr val="0000FF"/>
                </a:solidFill>
              </a:rPr>
              <a:t>Préambule</a:t>
            </a:r>
          </a:p>
        </p:txBody>
      </p:sp>
      <p:sp>
        <p:nvSpPr>
          <p:cNvPr id="15362" name="Espace réservé du contenu 2"/>
          <p:cNvSpPr>
            <a:spLocks noGrp="1"/>
          </p:cNvSpPr>
          <p:nvPr>
            <p:ph idx="1"/>
          </p:nvPr>
        </p:nvSpPr>
        <p:spPr>
          <a:xfrm>
            <a:off x="457200" y="990600"/>
            <a:ext cx="8229600" cy="5638800"/>
          </a:xfrm>
        </p:spPr>
        <p:txBody>
          <a:bodyPr/>
          <a:lstStyle/>
          <a:p>
            <a:pPr eaLnBrk="1" hangingPunct="1">
              <a:buFont typeface="Arial" charset="0"/>
              <a:buNone/>
            </a:pPr>
            <a:r>
              <a:rPr lang="fr-FR" sz="2400" smtClean="0"/>
              <a:t>La refondation de l'École de la République entre dans sa quatrième année. </a:t>
            </a:r>
          </a:p>
          <a:p>
            <a:pPr eaLnBrk="1" hangingPunct="1">
              <a:buFont typeface="Arial" charset="0"/>
              <a:buNone/>
            </a:pPr>
            <a:r>
              <a:rPr lang="fr-FR" sz="2400" smtClean="0"/>
              <a:t>À la rentrée 2016, Les nouveaux programmes , la  réforme du collège et le déploiement du plan numérique (classe de 5</a:t>
            </a:r>
            <a:r>
              <a:rPr lang="fr-FR" sz="2400" baseline="30000" smtClean="0"/>
              <a:t>e</a:t>
            </a:r>
            <a:r>
              <a:rPr lang="fr-FR" sz="2400" smtClean="0"/>
              <a:t>) entrent en vigueur. </a:t>
            </a:r>
          </a:p>
          <a:p>
            <a:pPr eaLnBrk="1" hangingPunct="1">
              <a:buFont typeface="Arial" charset="0"/>
              <a:buNone/>
            </a:pPr>
            <a:r>
              <a:rPr lang="fr-FR" sz="2400" smtClean="0"/>
              <a:t>Ces changements s'inscrivent dans une cohérence d'ensemble : instaurer une continuité dans le cadre du socle commun de connaissances, de compétences et de culture, et favoriser, pour tous les cycles, un renforcement des apprentissages, et notamment des fondamentaux.</a:t>
            </a:r>
          </a:p>
          <a:p>
            <a:pPr eaLnBrk="1" hangingPunct="1">
              <a:buFont typeface="Arial" charset="0"/>
              <a:buNone/>
            </a:pPr>
            <a:r>
              <a:rPr lang="fr-FR" sz="2400" smtClean="0"/>
              <a:t>L'École  doit  devenir plus juste  et incarner pleinement les valeurs d'égalité et de solidarité.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3562"/>
          </a:xfrm>
        </p:spPr>
        <p:txBody>
          <a:bodyPr rtlCol="0">
            <a:normAutofit fontScale="90000"/>
          </a:bodyPr>
          <a:lstStyle/>
          <a:p>
            <a:pPr eaLnBrk="1" fontAlgn="auto" hangingPunct="1">
              <a:spcAft>
                <a:spcPts val="0"/>
              </a:spcAft>
              <a:defRPr/>
            </a:pPr>
            <a:r>
              <a:rPr lang="fr-FR" sz="3200" dirty="0" smtClean="0">
                <a:solidFill>
                  <a:srgbClr val="0000FF"/>
                </a:solidFill>
              </a:rPr>
              <a:t>La qualité et l’efficacité des apprentissages </a:t>
            </a:r>
            <a:endParaRPr lang="fr-FR" sz="3200" dirty="0">
              <a:solidFill>
                <a:srgbClr val="0000FF"/>
              </a:solidFill>
            </a:endParaRPr>
          </a:p>
        </p:txBody>
      </p:sp>
      <p:sp>
        <p:nvSpPr>
          <p:cNvPr id="17410" name="Espace réservé du contenu 2"/>
          <p:cNvSpPr>
            <a:spLocks noGrp="1"/>
          </p:cNvSpPr>
          <p:nvPr>
            <p:ph idx="1"/>
          </p:nvPr>
        </p:nvSpPr>
        <p:spPr>
          <a:xfrm>
            <a:off x="457200" y="838200"/>
            <a:ext cx="8229600" cy="5715000"/>
          </a:xfrm>
        </p:spPr>
        <p:txBody>
          <a:bodyPr/>
          <a:lstStyle/>
          <a:p>
            <a:pPr eaLnBrk="1" hangingPunct="1">
              <a:buFont typeface="Arial" charset="0"/>
              <a:buNone/>
            </a:pPr>
            <a:r>
              <a:rPr lang="fr-FR" sz="2400" b="1" smtClean="0">
                <a:solidFill>
                  <a:srgbClr val="0000FF"/>
                </a:solidFill>
              </a:rPr>
              <a:t>Une cohérence globale de l'école au collège</a:t>
            </a:r>
          </a:p>
          <a:p>
            <a:pPr eaLnBrk="1" hangingPunct="1">
              <a:buFont typeface="Arial" charset="0"/>
              <a:buNone/>
            </a:pPr>
            <a:r>
              <a:rPr lang="fr-FR" sz="2400" smtClean="0"/>
              <a:t>le nouveau programme de l'école maternelle est mis en œuvre depuis la rentrée 2015. Les </a:t>
            </a:r>
            <a:r>
              <a:rPr lang="fr-FR" sz="2400" b="1" smtClean="0"/>
              <a:t>nouveaux programmes de l'école élémentaire et du collège</a:t>
            </a:r>
            <a:r>
              <a:rPr lang="fr-FR" sz="2400" smtClean="0"/>
              <a:t> (Rentrée 2016) permettent une approche curriculaire des contenus d'enseignement.</a:t>
            </a:r>
          </a:p>
          <a:p>
            <a:pPr eaLnBrk="1" hangingPunct="1">
              <a:buFont typeface="Arial" charset="0"/>
              <a:buNone/>
            </a:pPr>
            <a:r>
              <a:rPr lang="fr-FR" sz="2400" smtClean="0"/>
              <a:t> </a:t>
            </a:r>
          </a:p>
          <a:p>
            <a:pPr eaLnBrk="1" hangingPunct="1">
              <a:buFont typeface="Arial" charset="0"/>
              <a:buNone/>
            </a:pPr>
            <a:r>
              <a:rPr lang="fr-FR" sz="2400" smtClean="0"/>
              <a:t>L'</a:t>
            </a:r>
            <a:r>
              <a:rPr lang="fr-FR" sz="2400" b="1" smtClean="0">
                <a:solidFill>
                  <a:srgbClr val="0000FF"/>
                </a:solidFill>
              </a:rPr>
              <a:t>évaluation</a:t>
            </a:r>
            <a:r>
              <a:rPr lang="fr-FR" sz="2400" smtClean="0"/>
              <a:t> doit permettre à chaque élève d'identifier ses acquis et ses difficultés afin de pouvoir progresser. Les nouvelles préconisations visent ainsi à améliorer l'efficacité des apprentissages. La maîtrise progressive des compétences déclinées par le socle commun est appréciée, en fin de cycle, selon </a:t>
            </a:r>
            <a:r>
              <a:rPr lang="fr-FR" sz="2400" b="1" smtClean="0"/>
              <a:t>une échelle de référence comportant quatre échelons</a:t>
            </a:r>
            <a:r>
              <a:rPr lang="fr-FR" sz="2400" smtClean="0"/>
              <a:t> (maîtrise insuffisante, maîtrise fragile, maîtrise satisfaisante et très bonne maîtrise).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p:cNvSpPr>
            <a:spLocks noGrp="1"/>
          </p:cNvSpPr>
          <p:nvPr>
            <p:ph type="title"/>
          </p:nvPr>
        </p:nvSpPr>
        <p:spPr>
          <a:xfrm>
            <a:off x="457200" y="274638"/>
            <a:ext cx="8229600" cy="639762"/>
          </a:xfrm>
        </p:spPr>
        <p:txBody>
          <a:bodyPr/>
          <a:lstStyle/>
          <a:p>
            <a:pPr eaLnBrk="1" hangingPunct="1"/>
            <a:r>
              <a:rPr lang="fr-FR" sz="3200" smtClean="0">
                <a:solidFill>
                  <a:srgbClr val="0000FF"/>
                </a:solidFill>
              </a:rPr>
              <a:t>La continuité des apprentissages</a:t>
            </a:r>
          </a:p>
        </p:txBody>
      </p:sp>
      <p:sp>
        <p:nvSpPr>
          <p:cNvPr id="19458" name="Espace réservé du contenu 2"/>
          <p:cNvSpPr>
            <a:spLocks noGrp="1"/>
          </p:cNvSpPr>
          <p:nvPr>
            <p:ph idx="1"/>
          </p:nvPr>
        </p:nvSpPr>
        <p:spPr>
          <a:xfrm>
            <a:off x="457200" y="914400"/>
            <a:ext cx="8229600" cy="5715000"/>
          </a:xfrm>
        </p:spPr>
        <p:txBody>
          <a:bodyPr/>
          <a:lstStyle/>
          <a:p>
            <a:pPr eaLnBrk="1" hangingPunct="1">
              <a:buFont typeface="Arial" charset="0"/>
              <a:buNone/>
            </a:pPr>
            <a:r>
              <a:rPr lang="fr-FR" sz="2200" smtClean="0"/>
              <a:t>Un </a:t>
            </a:r>
            <a:r>
              <a:rPr lang="fr-FR" sz="2200" b="1" smtClean="0"/>
              <a:t>livret scolaire de la scolarité obligatoire</a:t>
            </a:r>
            <a:r>
              <a:rPr lang="fr-FR" sz="2200" smtClean="0"/>
              <a:t> est créé pour chaque élève inscrit dans une école ou un collège de l'enseignement public ou privé sous contrat. </a:t>
            </a:r>
          </a:p>
          <a:p>
            <a:pPr eaLnBrk="1" hangingPunct="1">
              <a:buFont typeface="Arial" charset="0"/>
              <a:buNone/>
            </a:pPr>
            <a:r>
              <a:rPr lang="fr-FR" sz="2200" smtClean="0"/>
              <a:t>Ce livret scolaire, qui intègre l'ensemble des formes d'évaluation des connaissances et des compétences, comprend des bilans périodiques, qui se substitueront aux actuels livrets des écoles et aux bulletins des collèges. Ce livret comprendra, à chaque fin de cycle, des bilans de fin de cycle. Ce livret scolaire revêtira une forme numérique, avec l'application nationale </a:t>
            </a:r>
            <a:r>
              <a:rPr lang="fr-FR" sz="2200" b="1" smtClean="0">
                <a:solidFill>
                  <a:srgbClr val="0000FF"/>
                </a:solidFill>
              </a:rPr>
              <a:t>Livret scolaire unique numérique</a:t>
            </a:r>
            <a:r>
              <a:rPr lang="fr-FR" sz="2200" b="1" smtClean="0"/>
              <a:t> </a:t>
            </a:r>
            <a:r>
              <a:rPr lang="fr-FR" sz="2200" b="1" smtClean="0">
                <a:solidFill>
                  <a:srgbClr val="0000FF"/>
                </a:solidFill>
              </a:rPr>
              <a:t>(LSUN)</a:t>
            </a:r>
            <a:r>
              <a:rPr lang="fr-FR" sz="2200" smtClean="0"/>
              <a:t>.</a:t>
            </a:r>
          </a:p>
          <a:p>
            <a:pPr eaLnBrk="1" hangingPunct="1">
              <a:buFont typeface="Arial" charset="0"/>
              <a:buNone/>
            </a:pPr>
            <a:r>
              <a:rPr lang="fr-FR" sz="2200" smtClean="0"/>
              <a:t>Le </a:t>
            </a:r>
            <a:r>
              <a:rPr lang="fr-FR" sz="2200" b="1" smtClean="0"/>
              <a:t>diplôme national du brevet</a:t>
            </a:r>
            <a:r>
              <a:rPr lang="fr-FR" sz="2200" smtClean="0"/>
              <a:t> (DNB) évolue parallèlement.</a:t>
            </a:r>
          </a:p>
          <a:p>
            <a:pPr eaLnBrk="1" hangingPunct="1">
              <a:buFont typeface="Arial" charset="0"/>
              <a:buNone/>
            </a:pPr>
            <a:r>
              <a:rPr lang="fr-FR" sz="2200" smtClean="0"/>
              <a:t>De l'école au collège, il s'agit aussi de développer les </a:t>
            </a:r>
            <a:r>
              <a:rPr lang="fr-FR" sz="2200" b="1" smtClean="0"/>
              <a:t>compétences des élèves en langues vivantes</a:t>
            </a:r>
            <a:r>
              <a:rPr lang="fr-FR" sz="2200" smtClean="0"/>
              <a:t>, avec un enseignement plus précoce de la première et de la deuxième langues vivantes, dans une approche globale de la didactique des langues. C'est ainsi que l’on favorisera l'enrichissement culturel et l'ouverture au monde.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p:cNvSpPr>
            <a:spLocks noGrp="1"/>
          </p:cNvSpPr>
          <p:nvPr>
            <p:ph type="title"/>
          </p:nvPr>
        </p:nvSpPr>
        <p:spPr>
          <a:xfrm>
            <a:off x="457200" y="274638"/>
            <a:ext cx="8229600" cy="715962"/>
          </a:xfrm>
        </p:spPr>
        <p:txBody>
          <a:bodyPr/>
          <a:lstStyle/>
          <a:p>
            <a:pPr eaLnBrk="1" hangingPunct="1"/>
            <a:r>
              <a:rPr lang="fr-FR" sz="3200" smtClean="0">
                <a:solidFill>
                  <a:srgbClr val="0000FF"/>
                </a:solidFill>
              </a:rPr>
              <a:t>Une priorité réaffirmée au premier degré</a:t>
            </a:r>
          </a:p>
        </p:txBody>
      </p:sp>
      <p:sp>
        <p:nvSpPr>
          <p:cNvPr id="3" name="Espace réservé du contenu 2"/>
          <p:cNvSpPr>
            <a:spLocks noGrp="1"/>
          </p:cNvSpPr>
          <p:nvPr>
            <p:ph idx="1"/>
          </p:nvPr>
        </p:nvSpPr>
        <p:spPr>
          <a:xfrm>
            <a:off x="457200" y="1143000"/>
            <a:ext cx="8229600" cy="5562600"/>
          </a:xfrm>
        </p:spPr>
        <p:txBody>
          <a:bodyPr rtlCol="0">
            <a:normAutofit lnSpcReduction="10000"/>
          </a:bodyPr>
          <a:lstStyle/>
          <a:p>
            <a:pPr eaLnBrk="1" fontAlgn="auto" hangingPunct="1">
              <a:spcAft>
                <a:spcPts val="0"/>
              </a:spcAft>
              <a:buFont typeface="Arial"/>
              <a:buNone/>
              <a:defRPr/>
            </a:pPr>
            <a:r>
              <a:rPr lang="fr-FR" sz="2000" dirty="0"/>
              <a:t>Dès son entrée à l'école, chaque enfant doit pouvoir disposer des meilleures conditions pour développer et lier entre eux ses apprentissages.</a:t>
            </a:r>
            <a:r>
              <a:rPr lang="fr-FR" sz="2000" dirty="0" smtClean="0"/>
              <a:t> </a:t>
            </a:r>
          </a:p>
          <a:p>
            <a:pPr eaLnBrk="1" fontAlgn="auto" hangingPunct="1">
              <a:spcAft>
                <a:spcPts val="0"/>
              </a:spcAft>
              <a:buFont typeface="Arial"/>
              <a:buNone/>
              <a:defRPr/>
            </a:pPr>
            <a:endParaRPr lang="fr-FR" sz="2000" dirty="0" smtClean="0"/>
          </a:p>
          <a:p>
            <a:pPr eaLnBrk="1" fontAlgn="auto" hangingPunct="1">
              <a:spcAft>
                <a:spcPts val="0"/>
              </a:spcAft>
              <a:buFont typeface="Arial"/>
              <a:buNone/>
              <a:defRPr/>
            </a:pPr>
            <a:r>
              <a:rPr lang="fr-FR" sz="2000" dirty="0" smtClean="0"/>
              <a:t>L'entrée </a:t>
            </a:r>
            <a:r>
              <a:rPr lang="fr-FR" sz="2000" dirty="0"/>
              <a:t>en vigueur de la nouvelle organisation des cycles d'enseignement et des nouveaux programmes nécessite la construction, par les équipes pédagogiques, de </a:t>
            </a:r>
            <a:r>
              <a:rPr lang="fr-FR" sz="2000" b="1" dirty="0"/>
              <a:t>nouveaux emplois du temps</a:t>
            </a:r>
            <a:r>
              <a:rPr lang="fr-FR" sz="2000" dirty="0"/>
              <a:t> pour reconsidérer l'équilibre journalier, hebdomadaire et périodique entre les différents domaines </a:t>
            </a:r>
            <a:r>
              <a:rPr lang="fr-FR" sz="2000" dirty="0" smtClean="0"/>
              <a:t>d'enseignement. La </a:t>
            </a:r>
            <a:r>
              <a:rPr lang="fr-FR" sz="2000" dirty="0"/>
              <a:t>complémentarité entre activités scolaires et périscolaires est</a:t>
            </a:r>
            <a:r>
              <a:rPr lang="fr-FR" sz="2000" dirty="0" smtClean="0"/>
              <a:t> mise en avant </a:t>
            </a:r>
            <a:r>
              <a:rPr lang="fr-FR" sz="2000" dirty="0"/>
              <a:t>et s'appuie sur les projets éducatifs territoriaux</a:t>
            </a:r>
            <a:r>
              <a:rPr lang="fr-FR" sz="2000" dirty="0" smtClean="0"/>
              <a:t> grâce aux nouveaux rythmes scolaires.</a:t>
            </a:r>
          </a:p>
          <a:p>
            <a:pPr eaLnBrk="1" fontAlgn="auto" hangingPunct="1">
              <a:spcAft>
                <a:spcPts val="0"/>
              </a:spcAft>
              <a:buFont typeface="Arial"/>
              <a:buNone/>
              <a:defRPr/>
            </a:pPr>
            <a:endParaRPr lang="fr-FR" sz="2000" dirty="0" smtClean="0"/>
          </a:p>
          <a:p>
            <a:pPr eaLnBrk="1" fontAlgn="auto" hangingPunct="1">
              <a:spcAft>
                <a:spcPts val="0"/>
              </a:spcAft>
              <a:buFont typeface="Arial"/>
              <a:buNone/>
              <a:defRPr/>
            </a:pPr>
            <a:r>
              <a:rPr lang="fr-FR" sz="2000" dirty="0" smtClean="0"/>
              <a:t>La </a:t>
            </a:r>
            <a:r>
              <a:rPr lang="fr-FR" sz="2000" dirty="0"/>
              <a:t>réussite de tous les élèves repose, dès le début de leur scolarité, sur une prise en charge adaptée, pédagogiquement et didactiquement outillée.</a:t>
            </a:r>
            <a:r>
              <a:rPr lang="fr-FR" sz="2000" dirty="0" smtClean="0"/>
              <a:t> </a:t>
            </a:r>
          </a:p>
          <a:p>
            <a:pPr eaLnBrk="1" fontAlgn="auto" hangingPunct="1">
              <a:spcAft>
                <a:spcPts val="0"/>
              </a:spcAft>
              <a:buFont typeface="Arial"/>
              <a:buNone/>
              <a:defRPr/>
            </a:pPr>
            <a:endParaRPr lang="fr-FR" sz="2000" dirty="0" smtClean="0"/>
          </a:p>
          <a:p>
            <a:pPr eaLnBrk="1" fontAlgn="auto" hangingPunct="1">
              <a:spcAft>
                <a:spcPts val="0"/>
              </a:spcAft>
              <a:buFont typeface="Arial"/>
              <a:buNone/>
              <a:defRPr/>
            </a:pPr>
            <a:r>
              <a:rPr lang="fr-FR" sz="2000" b="1" dirty="0" smtClean="0"/>
              <a:t>L'accompagnement et la formation de chaque professeur, mais aussi des équipes, constituent des enjeux majeurs </a:t>
            </a:r>
            <a:r>
              <a:rPr lang="fr-FR" sz="2000" dirty="0" smtClean="0"/>
              <a:t>pour cette année</a:t>
            </a:r>
            <a:r>
              <a:rPr lang="fr-FR" sz="2000" b="1" dirty="0" smtClean="0"/>
              <a:t>.</a:t>
            </a:r>
            <a:r>
              <a:rPr lang="fr-FR" sz="2000" dirty="0" smtClean="0"/>
              <a:t> </a:t>
            </a:r>
          </a:p>
          <a:p>
            <a:pPr eaLnBrk="1" fontAlgn="auto" hangingPunct="1">
              <a:spcAft>
                <a:spcPts val="0"/>
              </a:spcAft>
              <a:buFont typeface="Arial"/>
              <a:buNone/>
              <a:defRPr/>
            </a:pPr>
            <a:r>
              <a:rPr lang="fr-FR" sz="2000" dirty="0" smtClean="0"/>
              <a:t> </a:t>
            </a:r>
            <a:endParaRPr lang="fr-F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re 1"/>
          <p:cNvSpPr>
            <a:spLocks noGrp="1"/>
          </p:cNvSpPr>
          <p:nvPr>
            <p:ph type="title"/>
          </p:nvPr>
        </p:nvSpPr>
        <p:spPr>
          <a:xfrm>
            <a:off x="457200" y="274638"/>
            <a:ext cx="8229600" cy="639762"/>
          </a:xfrm>
        </p:spPr>
        <p:txBody>
          <a:bodyPr/>
          <a:lstStyle/>
          <a:p>
            <a:pPr eaLnBrk="1" hangingPunct="1"/>
            <a:r>
              <a:rPr lang="fr-FR" sz="3200" smtClean="0">
                <a:solidFill>
                  <a:srgbClr val="0000FF"/>
                </a:solidFill>
              </a:rPr>
              <a:t>L’école maternelle</a:t>
            </a:r>
          </a:p>
        </p:txBody>
      </p:sp>
      <p:sp>
        <p:nvSpPr>
          <p:cNvPr id="23554" name="Espace réservé du contenu 2"/>
          <p:cNvSpPr>
            <a:spLocks noGrp="1"/>
          </p:cNvSpPr>
          <p:nvPr>
            <p:ph idx="1"/>
          </p:nvPr>
        </p:nvSpPr>
        <p:spPr>
          <a:xfrm>
            <a:off x="457200" y="1143000"/>
            <a:ext cx="8229600" cy="5486400"/>
          </a:xfrm>
        </p:spPr>
        <p:txBody>
          <a:bodyPr/>
          <a:lstStyle/>
          <a:p>
            <a:pPr eaLnBrk="1" hangingPunct="1">
              <a:buFont typeface="Arial" charset="0"/>
              <a:buNone/>
            </a:pPr>
            <a:r>
              <a:rPr lang="fr-FR" sz="2400" smtClean="0"/>
              <a:t>l'</a:t>
            </a:r>
            <a:r>
              <a:rPr lang="fr-FR" sz="2400" b="1" smtClean="0"/>
              <a:t>école maternelle</a:t>
            </a:r>
            <a:r>
              <a:rPr lang="fr-FR" sz="2400" smtClean="0"/>
              <a:t> joue un rôle essentiel dans la lutte contre les inégalités et l'accès à des apprentissages solides et durables. L'</a:t>
            </a:r>
            <a:r>
              <a:rPr lang="fr-FR" sz="2400" b="1" smtClean="0"/>
              <a:t>évaluation régulière des acquis des élèves</a:t>
            </a:r>
            <a:r>
              <a:rPr lang="fr-FR" sz="2400" smtClean="0"/>
              <a:t> constitue elle aussi un levier majeur de la réussite de chacun.</a:t>
            </a:r>
          </a:p>
          <a:p>
            <a:pPr eaLnBrk="1" hangingPunct="1">
              <a:buFont typeface="Arial" charset="0"/>
              <a:buNone/>
            </a:pPr>
            <a:r>
              <a:rPr lang="fr-FR" sz="2400" smtClean="0"/>
              <a:t> </a:t>
            </a:r>
          </a:p>
          <a:p>
            <a:pPr eaLnBrk="1" hangingPunct="1">
              <a:buFont typeface="Arial" charset="0"/>
              <a:buNone/>
            </a:pPr>
            <a:r>
              <a:rPr lang="fr-FR" sz="2400" smtClean="0"/>
              <a:t>Deux outils ont été conçus pour rendre compte des acquis des enfants : un </a:t>
            </a:r>
            <a:r>
              <a:rPr lang="fr-FR" sz="2400" b="1" smtClean="0"/>
              <a:t>carnet de suivi des apprentissages</a:t>
            </a:r>
            <a:r>
              <a:rPr lang="fr-FR" sz="2400" smtClean="0"/>
              <a:t>, renseigné tout au long du cycle 1, dont l'établissement est obligatoire mais dont le format est laissé à l'appréciation des équipes enseignantes ; une </a:t>
            </a:r>
            <a:r>
              <a:rPr lang="fr-FR" sz="2400" b="1" smtClean="0"/>
              <a:t>synthèse des acquis de l'élève</a:t>
            </a:r>
            <a:r>
              <a:rPr lang="fr-FR" sz="2400" smtClean="0"/>
              <a:t>, établie à la fin de la dernière année de ce cycle, qui fait l'objet d'un modèle national.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re 1"/>
          <p:cNvSpPr>
            <a:spLocks noGrp="1"/>
          </p:cNvSpPr>
          <p:nvPr>
            <p:ph type="title"/>
          </p:nvPr>
        </p:nvSpPr>
        <p:spPr>
          <a:xfrm>
            <a:off x="457200" y="274638"/>
            <a:ext cx="8229600" cy="639762"/>
          </a:xfrm>
        </p:spPr>
        <p:txBody>
          <a:bodyPr/>
          <a:lstStyle/>
          <a:p>
            <a:pPr eaLnBrk="1" hangingPunct="1"/>
            <a:r>
              <a:rPr lang="fr-FR" sz="3200" smtClean="0">
                <a:solidFill>
                  <a:srgbClr val="0000FF"/>
                </a:solidFill>
              </a:rPr>
              <a:t>Du cycle 2 …</a:t>
            </a:r>
          </a:p>
        </p:txBody>
      </p:sp>
      <p:sp>
        <p:nvSpPr>
          <p:cNvPr id="25602" name="Espace réservé du contenu 2"/>
          <p:cNvSpPr>
            <a:spLocks noGrp="1"/>
          </p:cNvSpPr>
          <p:nvPr>
            <p:ph idx="1"/>
          </p:nvPr>
        </p:nvSpPr>
        <p:spPr>
          <a:xfrm>
            <a:off x="457200" y="914400"/>
            <a:ext cx="8229600" cy="5715000"/>
          </a:xfrm>
        </p:spPr>
        <p:txBody>
          <a:bodyPr/>
          <a:lstStyle/>
          <a:p>
            <a:pPr eaLnBrk="1" hangingPunct="1">
              <a:buFont typeface="Arial" charset="0"/>
              <a:buNone/>
            </a:pPr>
            <a:r>
              <a:rPr lang="fr-FR" sz="2400" smtClean="0"/>
              <a:t>Les </a:t>
            </a:r>
            <a:r>
              <a:rPr lang="fr-FR" sz="2400" b="1" smtClean="0"/>
              <a:t>cycles 2</a:t>
            </a:r>
            <a:r>
              <a:rPr lang="fr-FR" sz="2400" smtClean="0"/>
              <a:t> </a:t>
            </a:r>
            <a:r>
              <a:rPr lang="fr-FR" sz="2400" b="1" smtClean="0"/>
              <a:t>et 3</a:t>
            </a:r>
            <a:r>
              <a:rPr lang="fr-FR" sz="2400" smtClean="0"/>
              <a:t> proposent des apprentissages progressifs et exigeants. Les élèves  y apprennent à réaliser les activités scolaires fondamentales : résoudre un problème, lire et comprendre un document, rédiger un texte, créer ou concevoir un objet, etc. </a:t>
            </a:r>
          </a:p>
          <a:p>
            <a:pPr eaLnBrk="1" hangingPunct="1">
              <a:buFont typeface="Arial" charset="0"/>
              <a:buNone/>
            </a:pPr>
            <a:endParaRPr lang="fr-FR" sz="2400" smtClean="0"/>
          </a:p>
          <a:p>
            <a:pPr eaLnBrk="1" hangingPunct="1">
              <a:buFont typeface="Arial" charset="0"/>
              <a:buNone/>
            </a:pPr>
            <a:r>
              <a:rPr lang="fr-FR" sz="2400" smtClean="0"/>
              <a:t>La maîtrise des langages, et notamment de la langue française, y constitue l'objet d'apprentissage central, dans tous les enseignements. Une évaluation des acquis des élèves en français et en mathématiques, à des fins diagnostiques, est organisée au début de la classe de CE2. Elle permet aux équipes pédagogiques d'identifier les difficultés et de mettre en place une réponse adaptée aux besoins de chaque enfant.</a:t>
            </a:r>
          </a:p>
          <a:p>
            <a:pPr eaLnBrk="1" hangingPunct="1">
              <a:buFont typeface="Arial" charset="0"/>
              <a:buNone/>
            </a:pPr>
            <a:endParaRPr lang="fr-FR"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re 1"/>
          <p:cNvSpPr>
            <a:spLocks noGrp="1"/>
          </p:cNvSpPr>
          <p:nvPr>
            <p:ph type="title"/>
          </p:nvPr>
        </p:nvSpPr>
        <p:spPr>
          <a:xfrm>
            <a:off x="457200" y="274638"/>
            <a:ext cx="8229600" cy="715962"/>
          </a:xfrm>
        </p:spPr>
        <p:txBody>
          <a:bodyPr/>
          <a:lstStyle/>
          <a:p>
            <a:pPr eaLnBrk="1" hangingPunct="1"/>
            <a:r>
              <a:rPr lang="fr-FR" sz="3200" smtClean="0">
                <a:solidFill>
                  <a:srgbClr val="0000FF"/>
                </a:solidFill>
              </a:rPr>
              <a:t>… Au collège</a:t>
            </a:r>
          </a:p>
        </p:txBody>
      </p:sp>
      <p:sp>
        <p:nvSpPr>
          <p:cNvPr id="27650" name="Espace réservé du contenu 2"/>
          <p:cNvSpPr>
            <a:spLocks noGrp="1"/>
          </p:cNvSpPr>
          <p:nvPr>
            <p:ph idx="1"/>
          </p:nvPr>
        </p:nvSpPr>
        <p:spPr>
          <a:xfrm>
            <a:off x="457200" y="990600"/>
            <a:ext cx="8229600" cy="5562600"/>
          </a:xfrm>
        </p:spPr>
        <p:txBody>
          <a:bodyPr/>
          <a:lstStyle/>
          <a:p>
            <a:pPr eaLnBrk="1" hangingPunct="1">
              <a:buFont typeface="Arial" charset="0"/>
              <a:buNone/>
            </a:pPr>
            <a:r>
              <a:rPr lang="fr-FR" sz="2000" smtClean="0"/>
              <a:t>Dans une approche globale, la réforme du collège, qui entrera en vigueur à la rentrée 2016, agit sur tous les leviers pédagogiques pour améliorer la réussite des apprentissages de tous les élèves .</a:t>
            </a:r>
          </a:p>
          <a:p>
            <a:pPr eaLnBrk="1" hangingPunct="1">
              <a:buFont typeface="Arial" charset="0"/>
              <a:buNone/>
            </a:pPr>
            <a:endParaRPr lang="fr-FR" sz="2000" smtClean="0"/>
          </a:p>
          <a:p>
            <a:pPr eaLnBrk="1" hangingPunct="1">
              <a:buFont typeface="Arial" charset="0"/>
              <a:buNone/>
            </a:pPr>
            <a:r>
              <a:rPr lang="fr-FR" sz="2000" b="1" smtClean="0"/>
              <a:t>Le collège </a:t>
            </a:r>
            <a:r>
              <a:rPr lang="fr-FR" sz="2000" smtClean="0"/>
              <a:t>doit constituer pour chaque élève le tremplin vers la poursuite de ses études, la construction de son avenir personnel et professionnel, et la préparation à l'exercice de la citoyenneté. L'objectif du collège est double : renforcer l'acquisition des savoirs fondamentaux dans tous les enseignements et développer les compétences indispensables au futur parcours de formation des collégiens.</a:t>
            </a:r>
          </a:p>
          <a:p>
            <a:pPr eaLnBrk="1" hangingPunct="1">
              <a:buFont typeface="Arial" charset="0"/>
              <a:buNone/>
            </a:pPr>
            <a:endParaRPr lang="fr-FR" sz="2000" smtClean="0"/>
          </a:p>
          <a:p>
            <a:pPr eaLnBrk="1" hangingPunct="1">
              <a:buFont typeface="Arial" charset="0"/>
              <a:buNone/>
            </a:pPr>
            <a:r>
              <a:rPr lang="fr-FR" sz="2000" b="1" smtClean="0"/>
              <a:t>Différencier les pratiques pédagogiques</a:t>
            </a:r>
            <a:r>
              <a:rPr lang="fr-FR" sz="2000" smtClean="0"/>
              <a:t> vise aussi à garantir la réussite du plus grand nombre d'élèves relevant de la grande difficulté scolaire. </a:t>
            </a:r>
          </a:p>
          <a:p>
            <a:pPr eaLnBrk="1" hangingPunct="1">
              <a:buFont typeface="Arial" charset="0"/>
              <a:buNone/>
            </a:pPr>
            <a:endParaRPr lang="fr-FR" sz="20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15962"/>
          </a:xfrm>
        </p:spPr>
        <p:txBody>
          <a:bodyPr rtlCol="0">
            <a:normAutofit fontScale="90000"/>
          </a:bodyPr>
          <a:lstStyle/>
          <a:p>
            <a:pPr eaLnBrk="1" fontAlgn="auto" hangingPunct="1">
              <a:spcAft>
                <a:spcPts val="0"/>
              </a:spcAft>
              <a:defRPr/>
            </a:pPr>
            <a:r>
              <a:rPr lang="fr-FR" sz="3200" dirty="0" smtClean="0">
                <a:solidFill>
                  <a:srgbClr val="0000FF"/>
                </a:solidFill>
              </a:rPr>
              <a:t>Favoriser les usages </a:t>
            </a:r>
            <a:r>
              <a:rPr lang="fr-FR" sz="3200" dirty="0">
                <a:solidFill>
                  <a:srgbClr val="0000FF"/>
                </a:solidFill>
              </a:rPr>
              <a:t>pédagogiques du numérique</a:t>
            </a:r>
            <a:r>
              <a:rPr lang="fr-FR" sz="3200" dirty="0" smtClean="0">
                <a:solidFill>
                  <a:srgbClr val="0000FF"/>
                </a:solidFill>
              </a:rPr>
              <a:t> </a:t>
            </a:r>
            <a:endParaRPr lang="fr-FR" sz="3200" dirty="0">
              <a:solidFill>
                <a:srgbClr val="0000FF"/>
              </a:solidFill>
            </a:endParaRPr>
          </a:p>
        </p:txBody>
      </p:sp>
      <p:sp>
        <p:nvSpPr>
          <p:cNvPr id="29698" name="Espace réservé du contenu 2"/>
          <p:cNvSpPr>
            <a:spLocks noGrp="1"/>
          </p:cNvSpPr>
          <p:nvPr>
            <p:ph idx="1"/>
          </p:nvPr>
        </p:nvSpPr>
        <p:spPr>
          <a:xfrm>
            <a:off x="457200" y="1143000"/>
            <a:ext cx="8229600" cy="5410200"/>
          </a:xfrm>
        </p:spPr>
        <p:txBody>
          <a:bodyPr/>
          <a:lstStyle/>
          <a:p>
            <a:pPr eaLnBrk="1" hangingPunct="1">
              <a:buFont typeface="Arial" charset="0"/>
              <a:buNone/>
            </a:pPr>
            <a:r>
              <a:rPr lang="fr-FR" sz="2000" smtClean="0"/>
              <a:t>La nécessité, pour les élèves, d'acquérir et de maîtriser les compétences numériques est réaffirmée dans les nouveaux programmes. Il s'agit aussi de poursuivre les efforts accomplis ces dernières années dans ce domaine et d'amplifier les résultats positifs soulignés par la récente enquête Pisa.</a:t>
            </a:r>
          </a:p>
          <a:p>
            <a:pPr eaLnBrk="1" hangingPunct="1">
              <a:buFont typeface="Arial" charset="0"/>
              <a:buNone/>
            </a:pPr>
            <a:r>
              <a:rPr lang="fr-FR" sz="2000" b="1" smtClean="0"/>
              <a:t>Les formations </a:t>
            </a:r>
            <a:r>
              <a:rPr lang="fr-FR" sz="2000" smtClean="0"/>
              <a:t>destinées aux enseignants mettront davantage l'accent sur les usages du numérique dans les enseignements, tandis que les formations de l'encadrement privilégieront les thématiques liées au pilotage d'un projet numérique.</a:t>
            </a:r>
          </a:p>
          <a:p>
            <a:pPr eaLnBrk="1" hangingPunct="1">
              <a:buFont typeface="Arial" charset="0"/>
              <a:buNone/>
            </a:pPr>
            <a:r>
              <a:rPr lang="fr-FR" sz="2000" smtClean="0"/>
              <a:t> </a:t>
            </a:r>
          </a:p>
          <a:p>
            <a:pPr eaLnBrk="1" hangingPunct="1">
              <a:buFont typeface="Arial" charset="0"/>
              <a:buNone/>
            </a:pPr>
            <a:r>
              <a:rPr lang="fr-FR" sz="2000" smtClean="0"/>
              <a:t>Les académies comme les établissements pourront mobiliser les services d'accompagnement de Réseau Canopé et s'appuyer sur le dispositif de formation par le numérique que représente M@gistère (Des ressources numériques disponibles notamment sur Eduthèque et Viaeduc).</a:t>
            </a:r>
          </a:p>
          <a:p>
            <a:pPr eaLnBrk="1" hangingPunct="1">
              <a:buFont typeface="Arial" charset="0"/>
              <a:buNone/>
            </a:pPr>
            <a:r>
              <a:rPr lang="fr-FR" sz="2000" smtClean="0"/>
              <a:t>L'École a la responsabilité de développer un cadre de confiance, protecteur des données des élèves. </a:t>
            </a:r>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Crayons</Template>
  <TotalTime>346</TotalTime>
  <Words>2937</Words>
  <Application>Microsoft Macintosh PowerPoint</Application>
  <PresentationFormat>Affichage à l'écran (4:3)</PresentationFormat>
  <Paragraphs>140</Paragraphs>
  <Slides>15</Slides>
  <Notes>13</Notes>
  <HiddenSlides>0</HiddenSlides>
  <MMClips>0</MMClips>
  <ScaleCrop>false</ScaleCrop>
  <HeadingPairs>
    <vt:vector size="6" baseType="variant">
      <vt:variant>
        <vt:lpstr>Polices utilisées</vt:lpstr>
      </vt:variant>
      <vt:variant>
        <vt:i4>2</vt:i4>
      </vt:variant>
      <vt:variant>
        <vt:lpstr>Modèle de conception</vt:lpstr>
      </vt:variant>
      <vt:variant>
        <vt:i4>1</vt:i4>
      </vt:variant>
      <vt:variant>
        <vt:lpstr>Titres des diapositives</vt:lpstr>
      </vt:variant>
      <vt:variant>
        <vt:i4>15</vt:i4>
      </vt:variant>
    </vt:vector>
  </HeadingPairs>
  <TitlesOfParts>
    <vt:vector size="18" baseType="lpstr">
      <vt:lpstr>Arial</vt:lpstr>
      <vt:lpstr>Calibri</vt:lpstr>
      <vt:lpstr>Thème Office</vt:lpstr>
      <vt:lpstr>Présentation de  la circulaire de rentrée 2016 </vt:lpstr>
      <vt:lpstr>Préambule</vt:lpstr>
      <vt:lpstr>La qualité et l’efficacité des apprentissages </vt:lpstr>
      <vt:lpstr>La continuité des apprentissages</vt:lpstr>
      <vt:lpstr>Une priorité réaffirmée au premier degré</vt:lpstr>
      <vt:lpstr>L’école maternelle</vt:lpstr>
      <vt:lpstr>Du cycle 2 …</vt:lpstr>
      <vt:lpstr>… Au collège</vt:lpstr>
      <vt:lpstr>Favoriser les usages pédagogiques du numérique </vt:lpstr>
      <vt:lpstr>Le parcours d'éducation artistique et culturelle (EAC) </vt:lpstr>
      <vt:lpstr>Une École inclusive pour la réussite de tous </vt:lpstr>
      <vt:lpstr>Une École qui fait vivre les valeurs de la République </vt:lpstr>
      <vt:lpstr>Renforcer la transmission des valeurs de la République </vt:lpstr>
      <vt:lpstr>Installer un cadre de vie apaisé</vt:lpstr>
      <vt:lpstr>En conclusion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circulaire de rentrée2016 </dc:title>
  <dc:creator>Ando POGGI</dc:creator>
  <cp:lastModifiedBy>admin</cp:lastModifiedBy>
  <cp:revision>53</cp:revision>
  <dcterms:created xsi:type="dcterms:W3CDTF">2016-05-12T07:23:41Z</dcterms:created>
  <dcterms:modified xsi:type="dcterms:W3CDTF">2016-05-18T06:44:47Z</dcterms:modified>
</cp:coreProperties>
</file>